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5" r:id="rId6"/>
    <p:sldMasterId id="2147483668" r:id="rId7"/>
    <p:sldMasterId id="2147483683" r:id="rId8"/>
    <p:sldMasterId id="2147483688" r:id="rId9"/>
    <p:sldMasterId id="2147483708" r:id="rId10"/>
    <p:sldMasterId id="2147483710" r:id="rId11"/>
  </p:sldMasterIdLst>
  <p:notesMasterIdLst>
    <p:notesMasterId r:id="rId31"/>
  </p:notesMasterIdLst>
  <p:sldIdLst>
    <p:sldId id="1163" r:id="rId12"/>
    <p:sldId id="1309" r:id="rId13"/>
    <p:sldId id="1164" r:id="rId14"/>
    <p:sldId id="745" r:id="rId15"/>
    <p:sldId id="1011" r:id="rId16"/>
    <p:sldId id="1311" r:id="rId17"/>
    <p:sldId id="280" r:id="rId18"/>
    <p:sldId id="281" r:id="rId19"/>
    <p:sldId id="1312" r:id="rId20"/>
    <p:sldId id="1008" r:id="rId21"/>
    <p:sldId id="258" r:id="rId22"/>
    <p:sldId id="1315" r:id="rId23"/>
    <p:sldId id="312" r:id="rId24"/>
    <p:sldId id="276" r:id="rId25"/>
    <p:sldId id="1313" r:id="rId26"/>
    <p:sldId id="1310" r:id="rId27"/>
    <p:sldId id="1314" r:id="rId28"/>
    <p:sldId id="1308" r:id="rId29"/>
    <p:sldId id="1305" r:id="rId30"/>
  </p:sldIdLst>
  <p:sldSz cx="12192000" cy="6858000"/>
  <p:notesSz cx="6858000" cy="9144000"/>
  <p:custDataLst>
    <p:tags r:id="rId3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CB32B-C545-4027-9142-CF881B7EBE51}" v="3" dt="2024-06-13T10:16:05.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8693" autoAdjust="0"/>
  </p:normalViewPr>
  <p:slideViewPr>
    <p:cSldViewPr snapToGrid="0">
      <p:cViewPr varScale="1">
        <p:scale>
          <a:sx n="65" d="100"/>
          <a:sy n="65" d="100"/>
        </p:scale>
        <p:origin x="132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a Suvorov" userId="3da5e1fc-7bb2-401a-9025-0407365667f5" providerId="ADAL" clId="{426CB32B-C545-4027-9142-CF881B7EBE51}"/>
    <pc:docChg chg="addSld modSld">
      <pc:chgData name="Katya Suvorov" userId="3da5e1fc-7bb2-401a-9025-0407365667f5" providerId="ADAL" clId="{426CB32B-C545-4027-9142-CF881B7EBE51}" dt="2024-06-13T10:17:06.242" v="144" actId="1076"/>
      <pc:docMkLst>
        <pc:docMk/>
      </pc:docMkLst>
      <pc:sldChg chg="modSp mod">
        <pc:chgData name="Katya Suvorov" userId="3da5e1fc-7bb2-401a-9025-0407365667f5" providerId="ADAL" clId="{426CB32B-C545-4027-9142-CF881B7EBE51}" dt="2024-06-13T10:10:05.572" v="2" actId="113"/>
        <pc:sldMkLst>
          <pc:docMk/>
          <pc:sldMk cId="805753977" sldId="257"/>
        </pc:sldMkLst>
        <pc:spChg chg="mod">
          <ac:chgData name="Katya Suvorov" userId="3da5e1fc-7bb2-401a-9025-0407365667f5" providerId="ADAL" clId="{426CB32B-C545-4027-9142-CF881B7EBE51}" dt="2024-06-13T10:10:05.572" v="2" actId="113"/>
          <ac:spMkLst>
            <pc:docMk/>
            <pc:sldMk cId="805753977" sldId="257"/>
            <ac:spMk id="3" creationId="{E41F6124-56B8-3E12-DC75-5319AC1CCB50}"/>
          </ac:spMkLst>
        </pc:spChg>
      </pc:sldChg>
      <pc:sldChg chg="modSp mod">
        <pc:chgData name="Katya Suvorov" userId="3da5e1fc-7bb2-401a-9025-0407365667f5" providerId="ADAL" clId="{426CB32B-C545-4027-9142-CF881B7EBE51}" dt="2024-06-13T10:10:30.373" v="14" actId="20577"/>
        <pc:sldMkLst>
          <pc:docMk/>
          <pc:sldMk cId="2704020674" sldId="745"/>
        </pc:sldMkLst>
        <pc:spChg chg="mod">
          <ac:chgData name="Katya Suvorov" userId="3da5e1fc-7bb2-401a-9025-0407365667f5" providerId="ADAL" clId="{426CB32B-C545-4027-9142-CF881B7EBE51}" dt="2024-06-13T10:10:30.373" v="14" actId="20577"/>
          <ac:spMkLst>
            <pc:docMk/>
            <pc:sldMk cId="2704020674" sldId="745"/>
            <ac:spMk id="592" creationId="{00000000-0000-0000-0000-000000000000}"/>
          </ac:spMkLst>
        </pc:spChg>
      </pc:sldChg>
      <pc:sldChg chg="modSp mod">
        <pc:chgData name="Katya Suvorov" userId="3da5e1fc-7bb2-401a-9025-0407365667f5" providerId="ADAL" clId="{426CB32B-C545-4027-9142-CF881B7EBE51}" dt="2024-06-13T10:10:23.772" v="8" actId="20577"/>
        <pc:sldMkLst>
          <pc:docMk/>
          <pc:sldMk cId="0" sldId="1164"/>
        </pc:sldMkLst>
        <pc:spChg chg="mod">
          <ac:chgData name="Katya Suvorov" userId="3da5e1fc-7bb2-401a-9025-0407365667f5" providerId="ADAL" clId="{426CB32B-C545-4027-9142-CF881B7EBE51}" dt="2024-06-13T10:10:23.772" v="8" actId="20577"/>
          <ac:spMkLst>
            <pc:docMk/>
            <pc:sldMk cId="0" sldId="1164"/>
            <ac:spMk id="233" creationId="{00000000-0000-0000-0000-000000000000}"/>
          </ac:spMkLst>
        </pc:spChg>
      </pc:sldChg>
      <pc:sldChg chg="addSp modSp new mod modNotesTx">
        <pc:chgData name="Katya Suvorov" userId="3da5e1fc-7bb2-401a-9025-0407365667f5" providerId="ADAL" clId="{426CB32B-C545-4027-9142-CF881B7EBE51}" dt="2024-06-13T10:17:06.242" v="144" actId="1076"/>
        <pc:sldMkLst>
          <pc:docMk/>
          <pc:sldMk cId="1092368164" sldId="1315"/>
        </pc:sldMkLst>
        <pc:spChg chg="add mod">
          <ac:chgData name="Katya Suvorov" userId="3da5e1fc-7bb2-401a-9025-0407365667f5" providerId="ADAL" clId="{426CB32B-C545-4027-9142-CF881B7EBE51}" dt="2024-06-13T10:15:39.874" v="78" actId="113"/>
          <ac:spMkLst>
            <pc:docMk/>
            <pc:sldMk cId="1092368164" sldId="1315"/>
            <ac:spMk id="5" creationId="{ECF298F8-257F-3C6F-1C23-2A1EF9D20693}"/>
          </ac:spMkLst>
        </pc:spChg>
        <pc:spChg chg="add mod">
          <ac:chgData name="Katya Suvorov" userId="3da5e1fc-7bb2-401a-9025-0407365667f5" providerId="ADAL" clId="{426CB32B-C545-4027-9142-CF881B7EBE51}" dt="2024-06-13T10:16:48.664" v="143" actId="1076"/>
          <ac:spMkLst>
            <pc:docMk/>
            <pc:sldMk cId="1092368164" sldId="1315"/>
            <ac:spMk id="6" creationId="{A2926243-0A71-4347-036F-066B9959E24C}"/>
          </ac:spMkLst>
        </pc:spChg>
        <pc:picChg chg="add mod">
          <ac:chgData name="Katya Suvorov" userId="3da5e1fc-7bb2-401a-9025-0407365667f5" providerId="ADAL" clId="{426CB32B-C545-4027-9142-CF881B7EBE51}" dt="2024-06-13T10:17:06.242" v="144" actId="1076"/>
          <ac:picMkLst>
            <pc:docMk/>
            <pc:sldMk cId="1092368164" sldId="1315"/>
            <ac:picMk id="4" creationId="{01F6C6B4-2B32-1F40-185E-FBC612ABCC8C}"/>
          </ac:picMkLst>
        </pc:pic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prstGeom prst="rect">
          <a:avLst/>
        </a:prstGeom>
        <a:noFill/>
        <a:ln>
          <a:noFill/>
        </a:ln>
        <a:effectLst/>
      </c:spPr>
    </c:plotArea>
    <c:plotVisOnly val="1"/>
    <c:dispBlanksAs val="gap"/>
    <c:showDLblsOverMax val="0"/>
  </c:chart>
  <c:spPr bwMode="auto">
    <a:xfrm>
      <a:off x="2236043" y="5655886"/>
      <a:ext cx="954367" cy="1374488"/>
    </a:xfrm>
    <a:prstGeom prst="rect">
      <a:avLst/>
    </a:prstGeom>
    <a:noFill/>
    <a:ln w="9525" cap="flat" cmpd="sng" algn="ctr">
      <a:noFill/>
      <a:round/>
    </a:ln>
    <a:effectLst/>
  </c:spPr>
  <c:txPr>
    <a:bodyPr/>
    <a:lstStyle/>
    <a:p>
      <a:pPr>
        <a:defRPr/>
      </a:pPr>
      <a:endParaRPr lang="fr-FR"/>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dirty="0">
                <a:latin typeface="+mj-lt"/>
              </a:rPr>
              <a:t>Thématiques des actions engagées </a:t>
            </a:r>
          </a:p>
          <a:p>
            <a:pPr>
              <a:defRPr/>
            </a:pPr>
            <a:r>
              <a:rPr lang="fr-FR" sz="1400" b="1" dirty="0">
                <a:latin typeface="+mj-lt"/>
              </a:rPr>
              <a:t>(</a:t>
            </a:r>
            <a:r>
              <a:rPr lang="fr-FR" sz="1400" b="1" dirty="0" err="1">
                <a:latin typeface="+mj-lt"/>
              </a:rPr>
              <a:t>MàJ</a:t>
            </a:r>
            <a:r>
              <a:rPr lang="fr-FR" sz="1400" b="1" dirty="0">
                <a:latin typeface="+mj-lt"/>
              </a:rPr>
              <a:t> 05/06/2024)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Feuille1!$B$18</c:f>
              <c:strCache>
                <c:ptCount val="1"/>
                <c:pt idx="0">
                  <c:v>Actions financées</c:v>
                </c:pt>
              </c:strCache>
            </c:strRef>
          </c:tx>
          <c:spPr>
            <a:solidFill>
              <a:schemeClr val="accent1">
                <a:lumMod val="75000"/>
              </a:schemeClr>
            </a:solidFill>
            <a:ln>
              <a:noFill/>
            </a:ln>
            <a:effectLst/>
          </c:spPr>
          <c:invertIfNegative val="0"/>
          <c:cat>
            <c:strRef>
              <c:f>Feuille1!$A$19:$A$28</c:f>
              <c:strCache>
                <c:ptCount val="10"/>
                <c:pt idx="0">
                  <c:v>Réglementation </c:v>
                </c:pt>
                <c:pt idx="1">
                  <c:v>Espace logistique urbain </c:v>
                </c:pt>
                <c:pt idx="2">
                  <c:v>Stationnement et aires de livraison </c:v>
                </c:pt>
                <c:pt idx="3">
                  <c:v>Transition énergétique des véhicules et avitaillement </c:v>
                </c:pt>
                <c:pt idx="4">
                  <c:v>Analyse de données et optimisation logistique </c:v>
                </c:pt>
                <c:pt idx="5">
                  <c:v>Multimodalité </c:v>
                </c:pt>
                <c:pt idx="6">
                  <c:v>Collectivité exemplaire </c:v>
                </c:pt>
                <c:pt idx="7">
                  <c:v>Cyclologistique </c:v>
                </c:pt>
                <c:pt idx="8">
                  <c:v>Dispositifs d'accompagnement et de conseil </c:v>
                </c:pt>
                <c:pt idx="9">
                  <c:v>Logistique des artisans/chantiers </c:v>
                </c:pt>
              </c:strCache>
            </c:strRef>
          </c:cat>
          <c:val>
            <c:numRef>
              <c:f>Feuille1!$B$19:$B$28</c:f>
              <c:numCache>
                <c:formatCode>General</c:formatCode>
                <c:ptCount val="10"/>
                <c:pt idx="1">
                  <c:v>3</c:v>
                </c:pt>
                <c:pt idx="2">
                  <c:v>2</c:v>
                </c:pt>
                <c:pt idx="3">
                  <c:v>2</c:v>
                </c:pt>
                <c:pt idx="4">
                  <c:v>2</c:v>
                </c:pt>
                <c:pt idx="5">
                  <c:v>2</c:v>
                </c:pt>
                <c:pt idx="8">
                  <c:v>1</c:v>
                </c:pt>
              </c:numCache>
            </c:numRef>
          </c:val>
          <c:extLst>
            <c:ext xmlns:c16="http://schemas.microsoft.com/office/drawing/2014/chart" uri="{C3380CC4-5D6E-409C-BE32-E72D297353CC}">
              <c16:uniqueId val="{00000000-353F-480D-8953-446F57A82A86}"/>
            </c:ext>
          </c:extLst>
        </c:ser>
        <c:ser>
          <c:idx val="1"/>
          <c:order val="1"/>
          <c:tx>
            <c:strRef>
              <c:f>Feuille1!$C$18</c:f>
              <c:strCache>
                <c:ptCount val="1"/>
                <c:pt idx="0">
                  <c:v>Actions non financées</c:v>
                </c:pt>
              </c:strCache>
            </c:strRef>
          </c:tx>
          <c:spPr>
            <a:solidFill>
              <a:schemeClr val="accent2">
                <a:lumMod val="60000"/>
                <a:lumOff val="40000"/>
              </a:schemeClr>
            </a:solidFill>
            <a:ln>
              <a:noFill/>
            </a:ln>
            <a:effectLst/>
          </c:spPr>
          <c:invertIfNegative val="0"/>
          <c:cat>
            <c:strRef>
              <c:f>Feuille1!$A$19:$A$28</c:f>
              <c:strCache>
                <c:ptCount val="10"/>
                <c:pt idx="0">
                  <c:v>Réglementation </c:v>
                </c:pt>
                <c:pt idx="1">
                  <c:v>Espace logistique urbain </c:v>
                </c:pt>
                <c:pt idx="2">
                  <c:v>Stationnement et aires de livraison </c:v>
                </c:pt>
                <c:pt idx="3">
                  <c:v>Transition énergétique des véhicules et avitaillement </c:v>
                </c:pt>
                <c:pt idx="4">
                  <c:v>Analyse de données et optimisation logistique </c:v>
                </c:pt>
                <c:pt idx="5">
                  <c:v>Multimodalité </c:v>
                </c:pt>
                <c:pt idx="6">
                  <c:v>Collectivité exemplaire </c:v>
                </c:pt>
                <c:pt idx="7">
                  <c:v>Cyclologistique </c:v>
                </c:pt>
                <c:pt idx="8">
                  <c:v>Dispositifs d'accompagnement et de conseil </c:v>
                </c:pt>
                <c:pt idx="9">
                  <c:v>Logistique des artisans/chantiers </c:v>
                </c:pt>
              </c:strCache>
            </c:strRef>
          </c:cat>
          <c:val>
            <c:numRef>
              <c:f>Feuille1!$C$19:$C$28</c:f>
              <c:numCache>
                <c:formatCode>General</c:formatCode>
                <c:ptCount val="10"/>
                <c:pt idx="0">
                  <c:v>7</c:v>
                </c:pt>
                <c:pt idx="1">
                  <c:v>5</c:v>
                </c:pt>
                <c:pt idx="2">
                  <c:v>3</c:v>
                </c:pt>
                <c:pt idx="3">
                  <c:v>2</c:v>
                </c:pt>
                <c:pt idx="4">
                  <c:v>2</c:v>
                </c:pt>
                <c:pt idx="6">
                  <c:v>2</c:v>
                </c:pt>
                <c:pt idx="7">
                  <c:v>2</c:v>
                </c:pt>
                <c:pt idx="8">
                  <c:v>1</c:v>
                </c:pt>
                <c:pt idx="9">
                  <c:v>2</c:v>
                </c:pt>
              </c:numCache>
            </c:numRef>
          </c:val>
          <c:extLst>
            <c:ext xmlns:c16="http://schemas.microsoft.com/office/drawing/2014/chart" uri="{C3380CC4-5D6E-409C-BE32-E72D297353CC}">
              <c16:uniqueId val="{00000001-353F-480D-8953-446F57A82A86}"/>
            </c:ext>
          </c:extLst>
        </c:ser>
        <c:dLbls>
          <c:showLegendKey val="0"/>
          <c:showVal val="0"/>
          <c:showCatName val="0"/>
          <c:showSerName val="0"/>
          <c:showPercent val="0"/>
          <c:showBubbleSize val="0"/>
        </c:dLbls>
        <c:gapWidth val="182"/>
        <c:overlap val="100"/>
        <c:axId val="447148912"/>
        <c:axId val="447150224"/>
      </c:barChart>
      <c:catAx>
        <c:axId val="44714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447150224"/>
        <c:crosses val="autoZero"/>
        <c:auto val="1"/>
        <c:lblAlgn val="ctr"/>
        <c:lblOffset val="100"/>
        <c:noMultiLvlLbl val="0"/>
      </c:catAx>
      <c:valAx>
        <c:axId val="447150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714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200" cap="all"/>
  </cs:axisTitle>
  <cs:categoryAxis>
    <cs:lnRef idx="0"/>
    <cs:fillRef idx="0"/>
    <cs:effectRef idx="0"/>
    <cs:fontRef idx="minor">
      <a:schemeClr val="tx1">
        <a:lumMod val="50000"/>
        <a:lumOff val="50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dk1"/>
    </cs:fontRef>
    <cs:spPr bwMode="auto">
      <a:prstGeom prst="rect">
        <a:avLst/>
      </a:prstGeom>
      <a:solidFill>
        <a:schemeClr val="bg1"/>
      </a:solidFill>
      <a:ln w="9525" cap="flat" cmpd="sng" algn="ctr">
        <a:solidFill>
          <a:schemeClr val="tx1">
            <a:lumMod val="15000"/>
            <a:lumOff val="85000"/>
          </a:schemeClr>
        </a:solidFill>
        <a:round/>
      </a:ln>
    </cs:spPr>
    <cs:defRPr sz="1200"/>
  </cs:chartArea>
  <cs:dataLabel>
    <cs:lnRef idx="0"/>
    <cs:fillRef idx="0"/>
    <cs:effectRef idx="0"/>
    <cs:fontRef idx="minor">
      <a:schemeClr val="tx1">
        <a:lumMod val="65000"/>
        <a:lumOff val="3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bwMode="auto">
      <a:prstGeom prst="rect">
        <a:avLst/>
      </a:prstGeom>
      <a:ln w="9525" cap="flat" cmpd="sng" algn="ctr">
        <a:solidFill>
          <a:schemeClr val="phClr">
            <a:shade val="95000"/>
          </a:schemeClr>
        </a:solidFill>
        <a:round/>
      </a:ln>
    </cs:spPr>
  </cs:dataPoint>
  <cs:dataPoint3D>
    <cs:lnRef idx="0"/>
    <cs:fillRef idx="2">
      <cs:styleClr val="auto"/>
    </cs:fillRef>
    <cs:effectRef idx="1"/>
    <cs:fontRef idx="minor">
      <a:schemeClr val="dk1"/>
    </cs:fontRef>
    <cs:spPr bwMode="auto"/>
  </cs:dataPoint3D>
  <cs:dataPointLine>
    <cs:lnRef idx="0">
      <cs:styleClr val="auto"/>
    </cs:lnRef>
    <cs:fillRef idx="2">
      <cs:styleClr val="auto"/>
    </cs:fillRef>
    <cs:effectRef idx="1"/>
    <cs:fontRef idx="minor">
      <a:schemeClr val="dk1"/>
    </cs:fontRef>
    <cs:spPr bwMode="auto">
      <a:prstGeom prst="rect">
        <a:avLst/>
      </a:prstGeom>
      <a:ln w="15875" cap="rnd">
        <a:solidFill>
          <a:schemeClr val="phClr"/>
        </a:solidFill>
        <a:round/>
      </a:ln>
    </cs:spPr>
  </cs:dataPointLine>
  <cs:dataPointMarker>
    <cs:lnRef idx="0">
      <cs:styleClr val="auto"/>
    </cs:lnRef>
    <cs:fillRef idx="2">
      <cs:styleClr val="auto"/>
    </cs:fillRef>
    <cs:effectRef idx="1"/>
    <cs:fontRef idx="minor">
      <a:schemeClr val="dk1"/>
    </cs:fontRef>
    <cs:spPr bwMode="auto">
      <a:prstGeom prst="rect">
        <a:avLst/>
      </a:prstGeom>
      <a:ln w="9525" cap="flat" cmpd="sng" algn="ctr">
        <a:solidFill>
          <a:schemeClr val="phClr">
            <a:shade val="95000"/>
          </a:schemeClr>
        </a:solidFill>
        <a:round/>
      </a:ln>
    </cs:spPr>
  </cs:dataPointMarker>
  <cs:dataPointMarkerLayout/>
  <cs:dataPointWireframe>
    <cs:lnRef idx="0">
      <cs:styleClr val="auto"/>
    </cs:lnRef>
    <cs:fillRef idx="2"/>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50000"/>
        <a:lumOff val="50000"/>
      </a:schemeClr>
    </cs:fontRef>
    <cs:spPr bwMode="auto">
      <a:prstGeom prst="rect">
        <a:avLst/>
      </a:prstGeom>
      <a:ln w="9525">
        <a:solidFill>
          <a:schemeClr val="tx1">
            <a:lumMod val="15000"/>
            <a:lumOff val="85000"/>
          </a:schemeClr>
        </a:solidFill>
      </a:ln>
    </cs:spPr>
    <cs:defRPr sz="1200"/>
  </cs:dataTable>
  <cs:downBar>
    <cs:lnRef idx="0"/>
    <cs:fillRef idx="0"/>
    <cs:effectRef idx="0"/>
    <cs:fontRef idx="minor">
      <a:schemeClr val="dk1"/>
    </cs:fontRef>
    <cs:spPr bwMode="auto">
      <a:prstGeom prst="rect">
        <a:avLst/>
      </a:prstGeom>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bwMode="auto">
      <a:prstGeom prst="rect">
        <a:avLst/>
      </a:prstGeom>
      <a:ln w="9525">
        <a:solidFill>
          <a:schemeClr val="tx1">
            <a:lumMod val="35000"/>
            <a:lumOff val="65000"/>
          </a:schemeClr>
        </a:solidFill>
        <a:prstDash val="dash"/>
      </a:ln>
    </cs:spPr>
  </cs:dropLine>
  <cs:errorBar>
    <cs:lnRef idx="0"/>
    <cs:fillRef idx="0"/>
    <cs:effectRef idx="0"/>
    <cs:fontRef idx="minor">
      <a:schemeClr val="dk1"/>
    </cs:fontRef>
    <cs:spPr bwMode="auto">
      <a:prstGeom prst="rect">
        <a:avLst/>
      </a:prstGeom>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dk1"/>
    </cs:fontRef>
    <cs:spPr bwMode="auto">
      <a:prstGeom prst="rect">
        <a:avLst/>
      </a:prstGeom>
      <a:ln>
        <a:solidFill>
          <a:schemeClr val="tx1">
            <a:lumMod val="5000"/>
            <a:lumOff val="95000"/>
          </a:schemeClr>
        </a:solidFill>
      </a:ln>
    </cs:spPr>
  </cs:gridlineMinor>
  <cs:hiLoLine>
    <cs:lnRef idx="0"/>
    <cs:fillRef idx="0"/>
    <cs:effectRef idx="0"/>
    <cs:fontRef idx="minor">
      <a:schemeClr val="dk1"/>
    </cs:fontRef>
    <cs:spPr bwMode="auto">
      <a:prstGeom prst="rect">
        <a:avLst/>
      </a:prstGeom>
      <a:ln w="9525">
        <a:solidFill>
          <a:schemeClr val="tx1">
            <a:lumMod val="50000"/>
            <a:lumOff val="50000"/>
          </a:schemeClr>
        </a:solidFill>
        <a:prstDash val="dash"/>
      </a:ln>
    </cs:spPr>
  </cs:hiLoLine>
  <cs:leaderLine>
    <cs:lnRef idx="0"/>
    <cs:fillRef idx="0"/>
    <cs:effectRef idx="0"/>
    <cs:fontRef idx="minor">
      <a:schemeClr val="dk1"/>
    </cs:fontRef>
    <cs:spPr bwMode="auto">
      <a:prstGeom prst="rect">
        <a:avLst/>
      </a:prstGeom>
      <a:ln w="9525">
        <a:solidFill>
          <a:schemeClr val="tx1">
            <a:lumMod val="35000"/>
            <a:lumOff val="65000"/>
          </a:schemeClr>
        </a:solidFill>
      </a:ln>
    </cs:spPr>
  </cs:leaderLine>
  <cs:legend>
    <cs:lnRef idx="0"/>
    <cs:fillRef idx="0"/>
    <cs:effectRef idx="0"/>
    <cs:fontRef idx="minor">
      <a:schemeClr val="tx1">
        <a:lumMod val="50000"/>
        <a:lumOff val="50000"/>
      </a:schemeClr>
    </cs:fontRef>
    <cs:defRPr sz="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tx1">
        <a:lumMod val="50000"/>
        <a:lumOff val="50000"/>
      </a:schemeClr>
    </cs:fontRef>
    <cs:spPr bwMode="auto">
      <a:prstGeom prst="rect">
        <a:avLst/>
      </a:prstGeom>
      <a:ln w="9525" cap="flat" cmpd="sng" algn="ctr">
        <a:solidFill>
          <a:schemeClr val="tx1">
            <a:lumMod val="15000"/>
            <a:lumOff val="85000"/>
          </a:schemeClr>
        </a:solidFill>
        <a:round/>
      </a:ln>
    </cs:spPr>
    <cs:defRPr sz="1200"/>
  </cs:seriesAxis>
  <cs:seriesLine>
    <cs:lnRef idx="0"/>
    <cs:fillRef idx="0"/>
    <cs:effectRef idx="0"/>
    <cs:fontRef idx="minor">
      <a:schemeClr val="dk1"/>
    </cs:fontRef>
    <cs:spPr bwMode="auto">
      <a:prstGeom prst="rect">
        <a:avLst/>
      </a:prstGeom>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50" cap="none" spc="20"/>
  </cs:title>
  <cs:trendline>
    <cs:lnRef idx="0">
      <cs:styleClr val="auto"/>
    </cs:lnRef>
    <cs:fillRef idx="2"/>
    <cs:effectRef idx="0"/>
    <cs:fontRef idx="minor">
      <a:schemeClr val="dk1"/>
    </cs:fontRef>
    <cs:spPr bwMode="auto">
      <a:prstGeom prst="rect">
        <a:avLst/>
      </a:prstGeom>
      <a:ln w="9525" cap="rnd">
        <a:solidFill>
          <a:schemeClr val="phClr"/>
        </a:solidFill>
      </a:ln>
    </cs:spPr>
  </cs:trendline>
  <cs:trendlineLabel>
    <cs:lnRef idx="0"/>
    <cs:fillRef idx="0"/>
    <cs:effectRef idx="0"/>
    <cs:fontRef idx="minor">
      <a:schemeClr val="tx1">
        <a:lumMod val="50000"/>
        <a:lumOff val="50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1B9EE-5952-4993-81E5-C39107F2262A}" type="datetimeFigureOut">
              <a:rPr lang="fr-FR" smtClean="0"/>
              <a:t>13/06/2024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1A3EE-0251-48A4-BF4A-DB71CD129B09}" type="slidenum">
              <a:rPr lang="fr-FR" smtClean="0"/>
              <a:t>‹N°›</a:t>
            </a:fld>
            <a:endParaRPr lang="fr-FR"/>
          </a:p>
        </p:txBody>
      </p:sp>
    </p:spTree>
    <p:extLst>
      <p:ext uri="{BB962C8B-B14F-4D97-AF65-F5344CB8AC3E}">
        <p14:creationId xmlns:p14="http://schemas.microsoft.com/office/powerpoint/2010/main" val="313508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7111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Difficulté d’engagement et de prise de décision des actions à lancer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64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fr-FR" dirty="0"/>
              <a:t>Jean André – 3 minutes – Présentation LLC</a:t>
            </a:r>
          </a:p>
        </p:txBody>
      </p:sp>
    </p:spTree>
    <p:extLst>
      <p:ext uri="{BB962C8B-B14F-4D97-AF65-F5344CB8AC3E}">
        <p14:creationId xmlns:p14="http://schemas.microsoft.com/office/powerpoint/2010/main" val="32172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SLIDE ALLEGEE (logos enlevés)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CAA8A-FC4F-42CA-966B-8FE3DD57975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24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0988" y="1057275"/>
            <a:ext cx="5956300" cy="335121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0046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12A41-24C4-40DB-9650-624CAD525FB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2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F1A3EE-0251-48A4-BF4A-DB71CD129B09}" type="slidenum">
              <a:rPr lang="fr-FR" smtClean="0"/>
              <a:t>7</a:t>
            </a:fld>
            <a:endParaRPr lang="fr-FR"/>
          </a:p>
        </p:txBody>
      </p:sp>
    </p:spTree>
    <p:extLst>
      <p:ext uri="{BB962C8B-B14F-4D97-AF65-F5344CB8AC3E}">
        <p14:creationId xmlns:p14="http://schemas.microsoft.com/office/powerpoint/2010/main" val="369334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1218987">
              <a:lnSpc>
                <a:spcPct val="100000"/>
              </a:lnSpc>
              <a:spcBef>
                <a:spcPts val="0"/>
              </a:spcBef>
              <a:spcAft>
                <a:spcPts val="0"/>
              </a:spcAft>
              <a:buClrTx/>
              <a:buSzTx/>
              <a:buFontTx/>
              <a:buNone/>
              <a:defRPr/>
            </a:pPr>
            <a:r>
              <a:rPr lang="fr-FR" sz="1600" b="0" i="0" u="none" strike="noStrike" cap="none" spc="0">
                <a:ln>
                  <a:noFill/>
                </a:ln>
                <a:solidFill>
                  <a:srgbClr val="000000"/>
                </a:solidFill>
                <a:latin typeface="Gotham Light"/>
                <a:ea typeface="+mn-ea"/>
                <a:cs typeface="Calibri Light"/>
              </a:rPr>
              <a:t>La plateforme JOPTIMIZ a été développé sous l’impulsion de la DGITM par LUJOP, InTerLud+, en partenariat avec tous les professionnels, dans le cadre d’une collaboration très étroite avec la Préfecture de police, dans une logique public-privé pour permettre de réduire et faciliter les flux de marchandises pendant la durée des Jeux, ainsi que dans une logique collaborative qui mobilise les ressources disponibles (la startup DiaLog de la DGITM, les données de la Préfecture de police, des collectivités territoriales, notamment celle de la Ville de Paris…) et les compétences avec la participation de 26 entreprises pilotes pour définir les outils, les tester en lien avec les animateurs et membres du GT 3 LUJOP.</a:t>
            </a:r>
            <a:endParaRPr/>
          </a:p>
          <a:p>
            <a:pPr>
              <a:defRPr/>
            </a:pPr>
            <a:endParaRPr lang="fr-FR"/>
          </a:p>
        </p:txBody>
      </p:sp>
      <p:sp>
        <p:nvSpPr>
          <p:cNvPr id="4" name="Espace réservé du numéro de diapositive 3"/>
          <p:cNvSpPr>
            <a:spLocks noGrp="1"/>
          </p:cNvSpPr>
          <p:nvPr>
            <p:ph type="sldNum" sz="quarter" idx="5"/>
          </p:nvPr>
        </p:nvSpPr>
        <p:spPr bwMode="auto"/>
        <p:txBody>
          <a:bodyPr/>
          <a:lstStyle/>
          <a:p>
            <a:pPr marL="0" marR="0" lvl="0" indent="0" algn="r" defTabSz="609493" eaLnBrk="1" fontAlgn="auto" latinLnBrk="0" hangingPunct="1">
              <a:lnSpc>
                <a:spcPct val="100000"/>
              </a:lnSpc>
              <a:spcBef>
                <a:spcPts val="0"/>
              </a:spcBef>
              <a:spcAft>
                <a:spcPts val="0"/>
              </a:spcAft>
              <a:buClrTx/>
              <a:buSzTx/>
              <a:buFontTx/>
              <a:buNone/>
              <a:tabLst/>
              <a:defRPr/>
            </a:pPr>
            <a:fld id="{86507727-6DED-2749-826D-2FDFBE11843A}" type="slidenum">
              <a:rPr kumimoji="0" lang="fr-FR" sz="1200" b="0" i="0" u="none" strike="noStrike" kern="0" cap="none" spc="0" normalizeH="0" baseline="0" noProof="0">
                <a:ln>
                  <a:noFill/>
                </a:ln>
                <a:solidFill>
                  <a:prstClr val="black"/>
                </a:solidFill>
                <a:effectLst/>
                <a:uLnTx/>
                <a:uFillTx/>
                <a:latin typeface="Calibri"/>
                <a:ea typeface="+mn-ea"/>
                <a:cs typeface="Arial"/>
              </a:rPr>
              <a:pPr marL="0" marR="0" lvl="0" indent="0" algn="r" defTabSz="609493" eaLnBrk="1" fontAlgn="auto" latinLnBrk="0" hangingPunct="1">
                <a:lnSpc>
                  <a:spcPct val="100000"/>
                </a:lnSpc>
                <a:spcBef>
                  <a:spcPts val="0"/>
                </a:spcBef>
                <a:spcAft>
                  <a:spcPts val="0"/>
                </a:spcAft>
                <a:buClrTx/>
                <a:buSzTx/>
                <a:buFontTx/>
                <a:buNone/>
                <a:tabLst/>
                <a:defRPr/>
              </a:pPr>
              <a:t>8</a:t>
            </a:fld>
            <a:endParaRPr kumimoji="0" lang="fr-FR" sz="1200" b="0" i="0" u="none" strike="noStrike" kern="0" cap="none" spc="0" normalizeH="0" baseline="0" noProof="0">
              <a:ln>
                <a:noFill/>
              </a:ln>
              <a:solidFill>
                <a:prstClr val="black"/>
              </a:solidFill>
              <a:effectLst/>
              <a:uLnTx/>
              <a:uFillTx/>
              <a:latin typeface="Calibri"/>
              <a:ea typeface="+mn-ea"/>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0988" y="1057275"/>
            <a:ext cx="5956300" cy="3351213"/>
          </a:xfrm>
        </p:spPr>
      </p:sp>
      <p:sp>
        <p:nvSpPr>
          <p:cNvPr id="3" name="Espace réservé des notes 2"/>
          <p:cNvSpPr>
            <a:spLocks noGrp="1"/>
          </p:cNvSpPr>
          <p:nvPr>
            <p:ph type="body" idx="1"/>
          </p:nvPr>
        </p:nvSpPr>
        <p:spPr/>
        <p:txBody>
          <a:bodyPr/>
          <a:lstStyle/>
          <a:p>
            <a:r>
              <a:rPr lang="fr-FR" b="1" dirty="0"/>
              <a:t>CARTE mise à jour </a:t>
            </a:r>
            <a:r>
              <a:rPr lang="fr-FR" b="1" dirty="0">
                <a:sym typeface="Wingdings" panose="05000000000000000000" pitchFamily="2" charset="2"/>
              </a:rPr>
              <a:t>(+ </a:t>
            </a:r>
            <a:r>
              <a:rPr lang="fr-FR" dirty="0"/>
              <a:t>Dunkerque, + CABBALR // - Lens-Liévin </a:t>
            </a:r>
            <a:r>
              <a:rPr lang="fr-FR" dirty="0">
                <a:sym typeface="Wingdings" panose="05000000000000000000" pitchFamily="2" charset="2"/>
              </a:rPr>
              <a:t> ET zoom sur Hauts-de-France ajouté -cf. slide suivante)</a:t>
            </a:r>
            <a:endParaRPr lang="fr-FR" dirty="0"/>
          </a:p>
        </p:txBody>
      </p:sp>
    </p:spTree>
    <p:extLst>
      <p:ext uri="{BB962C8B-B14F-4D97-AF65-F5344CB8AC3E}">
        <p14:creationId xmlns:p14="http://schemas.microsoft.com/office/powerpoint/2010/main" val="279814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CAA8A-FC4F-42CA-966B-8FE3DD57975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286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F1A3EE-0251-48A4-BF4A-DB71CD129B09}" type="slidenum">
              <a:rPr lang="fr-FR" smtClean="0"/>
              <a:t>12</a:t>
            </a:fld>
            <a:endParaRPr lang="fr-FR"/>
          </a:p>
        </p:txBody>
      </p:sp>
    </p:spTree>
    <p:extLst>
      <p:ext uri="{BB962C8B-B14F-4D97-AF65-F5344CB8AC3E}">
        <p14:creationId xmlns:p14="http://schemas.microsoft.com/office/powerpoint/2010/main" val="162715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ond couver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80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 name="PlaceHolder 2"/>
          <p:cNvSpPr>
            <a:spLocks noGrp="1"/>
          </p:cNvSpPr>
          <p:nvPr>
            <p:ph type="ftr" idx="7"/>
          </p:nvPr>
        </p:nvSpPr>
        <p:spPr/>
        <p:txBody>
          <a:bodyPr/>
          <a:lstStyle/>
          <a:p>
            <a:endParaRPr/>
          </a:p>
        </p:txBody>
      </p:sp>
      <p:sp>
        <p:nvSpPr>
          <p:cNvPr id="4" name="PlaceHolder 3"/>
          <p:cNvSpPr>
            <a:spLocks noGrp="1"/>
          </p:cNvSpPr>
          <p:nvPr>
            <p:ph type="sldNum" idx="8"/>
          </p:nvPr>
        </p:nvSpPr>
        <p:spPr/>
        <p:txBody>
          <a:bodyPr/>
          <a:lstStyle/>
          <a:p>
            <a:fld id="{06D33F45-5EAF-4D1E-8F5E-DC4996B8D8CB}" type="slidenum">
              <a:t>‹N°›</a:t>
            </a:fld>
            <a:endParaRPr/>
          </a:p>
        </p:txBody>
      </p:sp>
      <p:sp>
        <p:nvSpPr>
          <p:cNvPr id="5" name="PlaceHolder 4"/>
          <p:cNvSpPr>
            <a:spLocks noGrp="1"/>
          </p:cNvSpPr>
          <p:nvPr>
            <p:ph type="dt" idx="9"/>
          </p:nvPr>
        </p:nvSpPr>
        <p:spPr/>
        <p:txBody>
          <a:bodyPr/>
          <a:lstStyle/>
          <a:p>
            <a:endParaRPr/>
          </a:p>
        </p:txBody>
      </p:sp>
    </p:spTree>
    <p:extLst>
      <p:ext uri="{BB962C8B-B14F-4D97-AF65-F5344CB8AC3E}">
        <p14:creationId xmlns:p14="http://schemas.microsoft.com/office/powerpoint/2010/main" val="131386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7"/>
          </p:nvPr>
        </p:nvSpPr>
        <p:spPr/>
        <p:txBody>
          <a:bodyPr/>
          <a:lstStyle/>
          <a:p>
            <a:endParaRPr/>
          </a:p>
        </p:txBody>
      </p:sp>
      <p:sp>
        <p:nvSpPr>
          <p:cNvPr id="4" name="PlaceHolder 3"/>
          <p:cNvSpPr>
            <a:spLocks noGrp="1"/>
          </p:cNvSpPr>
          <p:nvPr>
            <p:ph type="sldNum" idx="8"/>
          </p:nvPr>
        </p:nvSpPr>
        <p:spPr/>
        <p:txBody>
          <a:bodyPr/>
          <a:lstStyle/>
          <a:p>
            <a:fld id="{022F7126-54DA-4576-991E-7944DFD7DE49}" type="slidenum">
              <a:t>‹N°›</a:t>
            </a:fld>
            <a:endParaRPr/>
          </a:p>
        </p:txBody>
      </p:sp>
      <p:sp>
        <p:nvSpPr>
          <p:cNvPr id="5" name="PlaceHolder 4"/>
          <p:cNvSpPr>
            <a:spLocks noGrp="1"/>
          </p:cNvSpPr>
          <p:nvPr>
            <p:ph type="dt" idx="9"/>
          </p:nvPr>
        </p:nvSpPr>
        <p:spPr/>
        <p:txBody>
          <a:bodyPr/>
          <a:lstStyle/>
          <a:p>
            <a:endParaRPr/>
          </a:p>
        </p:txBody>
      </p:sp>
    </p:spTree>
    <p:extLst>
      <p:ext uri="{BB962C8B-B14F-4D97-AF65-F5344CB8AC3E}">
        <p14:creationId xmlns:p14="http://schemas.microsoft.com/office/powerpoint/2010/main" val="4492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5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7"/>
          </p:nvPr>
        </p:nvSpPr>
        <p:spPr/>
        <p:txBody>
          <a:bodyPr/>
          <a:lstStyle/>
          <a:p>
            <a:endParaRPr/>
          </a:p>
        </p:txBody>
      </p:sp>
      <p:sp>
        <p:nvSpPr>
          <p:cNvPr id="7" name="PlaceHolder 6"/>
          <p:cNvSpPr>
            <a:spLocks noGrp="1"/>
          </p:cNvSpPr>
          <p:nvPr>
            <p:ph type="sldNum" idx="8"/>
          </p:nvPr>
        </p:nvSpPr>
        <p:spPr/>
        <p:txBody>
          <a:bodyPr/>
          <a:lstStyle/>
          <a:p>
            <a:fld id="{8ECD9FC5-411C-4136-B0C6-D5DBCB879A5A}" type="slidenum">
              <a:t>‹N°›</a:t>
            </a:fld>
            <a:endParaRPr/>
          </a:p>
        </p:txBody>
      </p:sp>
      <p:sp>
        <p:nvSpPr>
          <p:cNvPr id="8" name="PlaceHolder 7"/>
          <p:cNvSpPr>
            <a:spLocks noGrp="1"/>
          </p:cNvSpPr>
          <p:nvPr>
            <p:ph type="dt" idx="9"/>
          </p:nvPr>
        </p:nvSpPr>
        <p:spPr/>
        <p:txBody>
          <a:bodyPr/>
          <a:lstStyle/>
          <a:p>
            <a:endParaRPr/>
          </a:p>
        </p:txBody>
      </p:sp>
    </p:spTree>
    <p:extLst>
      <p:ext uri="{BB962C8B-B14F-4D97-AF65-F5344CB8AC3E}">
        <p14:creationId xmlns:p14="http://schemas.microsoft.com/office/powerpoint/2010/main" val="64079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5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7"/>
          </p:nvPr>
        </p:nvSpPr>
        <p:spPr/>
        <p:txBody>
          <a:bodyPr/>
          <a:lstStyle/>
          <a:p>
            <a:endParaRPr/>
          </a:p>
        </p:txBody>
      </p:sp>
      <p:sp>
        <p:nvSpPr>
          <p:cNvPr id="7" name="PlaceHolder 6"/>
          <p:cNvSpPr>
            <a:spLocks noGrp="1"/>
          </p:cNvSpPr>
          <p:nvPr>
            <p:ph type="sldNum" idx="8"/>
          </p:nvPr>
        </p:nvSpPr>
        <p:spPr/>
        <p:txBody>
          <a:bodyPr/>
          <a:lstStyle/>
          <a:p>
            <a:fld id="{DA0AAD51-B45D-4EA7-BE05-221D7CAE3B86}" type="slidenum">
              <a:t>‹N°›</a:t>
            </a:fld>
            <a:endParaRPr/>
          </a:p>
        </p:txBody>
      </p:sp>
      <p:sp>
        <p:nvSpPr>
          <p:cNvPr id="8" name="PlaceHolder 7"/>
          <p:cNvSpPr>
            <a:spLocks noGrp="1"/>
          </p:cNvSpPr>
          <p:nvPr>
            <p:ph type="dt" idx="9"/>
          </p:nvPr>
        </p:nvSpPr>
        <p:spPr/>
        <p:txBody>
          <a:bodyPr/>
          <a:lstStyle/>
          <a:p>
            <a:endParaRPr/>
          </a:p>
        </p:txBody>
      </p:sp>
    </p:spTree>
    <p:extLst>
      <p:ext uri="{BB962C8B-B14F-4D97-AF65-F5344CB8AC3E}">
        <p14:creationId xmlns:p14="http://schemas.microsoft.com/office/powerpoint/2010/main" val="236670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6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6" name="PlaceHolder 5"/>
          <p:cNvSpPr>
            <a:spLocks noGrp="1"/>
          </p:cNvSpPr>
          <p:nvPr>
            <p:ph type="ftr" idx="7"/>
          </p:nvPr>
        </p:nvSpPr>
        <p:spPr/>
        <p:txBody>
          <a:bodyPr/>
          <a:lstStyle/>
          <a:p>
            <a:endParaRPr/>
          </a:p>
        </p:txBody>
      </p:sp>
      <p:sp>
        <p:nvSpPr>
          <p:cNvPr id="7" name="PlaceHolder 6"/>
          <p:cNvSpPr>
            <a:spLocks noGrp="1"/>
          </p:cNvSpPr>
          <p:nvPr>
            <p:ph type="sldNum" idx="8"/>
          </p:nvPr>
        </p:nvSpPr>
        <p:spPr/>
        <p:txBody>
          <a:bodyPr/>
          <a:lstStyle/>
          <a:p>
            <a:fld id="{53642954-9998-42BF-991A-11262B975301}" type="slidenum">
              <a:t>‹N°›</a:t>
            </a:fld>
            <a:endParaRPr/>
          </a:p>
        </p:txBody>
      </p:sp>
      <p:sp>
        <p:nvSpPr>
          <p:cNvPr id="8" name="PlaceHolder 7"/>
          <p:cNvSpPr>
            <a:spLocks noGrp="1"/>
          </p:cNvSpPr>
          <p:nvPr>
            <p:ph type="dt" idx="9"/>
          </p:nvPr>
        </p:nvSpPr>
        <p:spPr/>
        <p:txBody>
          <a:bodyPr/>
          <a:lstStyle/>
          <a:p>
            <a:endParaRPr/>
          </a:p>
        </p:txBody>
      </p:sp>
    </p:spTree>
    <p:extLst>
      <p:ext uri="{BB962C8B-B14F-4D97-AF65-F5344CB8AC3E}">
        <p14:creationId xmlns:p14="http://schemas.microsoft.com/office/powerpoint/2010/main" val="357685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6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6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7"/>
          </p:nvPr>
        </p:nvSpPr>
        <p:spPr/>
        <p:txBody>
          <a:bodyPr/>
          <a:lstStyle/>
          <a:p>
            <a:endParaRPr/>
          </a:p>
        </p:txBody>
      </p:sp>
      <p:sp>
        <p:nvSpPr>
          <p:cNvPr id="6" name="PlaceHolder 5"/>
          <p:cNvSpPr>
            <a:spLocks noGrp="1"/>
          </p:cNvSpPr>
          <p:nvPr>
            <p:ph type="sldNum" idx="8"/>
          </p:nvPr>
        </p:nvSpPr>
        <p:spPr/>
        <p:txBody>
          <a:bodyPr/>
          <a:lstStyle/>
          <a:p>
            <a:fld id="{57340BA6-F461-447B-B993-1234539BE72E}" type="slidenum">
              <a:t>‹N°›</a:t>
            </a:fld>
            <a:endParaRPr/>
          </a:p>
        </p:txBody>
      </p:sp>
      <p:sp>
        <p:nvSpPr>
          <p:cNvPr id="7" name="PlaceHolder 6"/>
          <p:cNvSpPr>
            <a:spLocks noGrp="1"/>
          </p:cNvSpPr>
          <p:nvPr>
            <p:ph type="dt" idx="9"/>
          </p:nvPr>
        </p:nvSpPr>
        <p:spPr/>
        <p:txBody>
          <a:bodyPr/>
          <a:lstStyle/>
          <a:p>
            <a:endParaRPr/>
          </a:p>
        </p:txBody>
      </p:sp>
    </p:spTree>
    <p:extLst>
      <p:ext uri="{BB962C8B-B14F-4D97-AF65-F5344CB8AC3E}">
        <p14:creationId xmlns:p14="http://schemas.microsoft.com/office/powerpoint/2010/main" val="428162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6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7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7" name="PlaceHolder 6"/>
          <p:cNvSpPr>
            <a:spLocks noGrp="1"/>
          </p:cNvSpPr>
          <p:nvPr>
            <p:ph type="ftr" idx="7"/>
          </p:nvPr>
        </p:nvSpPr>
        <p:spPr/>
        <p:txBody>
          <a:bodyPr/>
          <a:lstStyle/>
          <a:p>
            <a:endParaRPr/>
          </a:p>
        </p:txBody>
      </p:sp>
      <p:sp>
        <p:nvSpPr>
          <p:cNvPr id="8" name="PlaceHolder 7"/>
          <p:cNvSpPr>
            <a:spLocks noGrp="1"/>
          </p:cNvSpPr>
          <p:nvPr>
            <p:ph type="sldNum" idx="8"/>
          </p:nvPr>
        </p:nvSpPr>
        <p:spPr/>
        <p:txBody>
          <a:bodyPr/>
          <a:lstStyle/>
          <a:p>
            <a:fld id="{9D8E2C16-C7B6-4FF7-807E-C26225E9B961}" type="slidenum">
              <a:t>‹N°›</a:t>
            </a:fld>
            <a:endParaRPr/>
          </a:p>
        </p:txBody>
      </p:sp>
      <p:sp>
        <p:nvSpPr>
          <p:cNvPr id="9" name="PlaceHolder 8"/>
          <p:cNvSpPr>
            <a:spLocks noGrp="1"/>
          </p:cNvSpPr>
          <p:nvPr>
            <p:ph type="dt" idx="9"/>
          </p:nvPr>
        </p:nvSpPr>
        <p:spPr/>
        <p:txBody>
          <a:bodyPr/>
          <a:lstStyle/>
          <a:p>
            <a:endParaRPr/>
          </a:p>
        </p:txBody>
      </p:sp>
    </p:spTree>
    <p:extLst>
      <p:ext uri="{BB962C8B-B14F-4D97-AF65-F5344CB8AC3E}">
        <p14:creationId xmlns:p14="http://schemas.microsoft.com/office/powerpoint/2010/main" val="49126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7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7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7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7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7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7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9" name="PlaceHolder 8"/>
          <p:cNvSpPr>
            <a:spLocks noGrp="1"/>
          </p:cNvSpPr>
          <p:nvPr>
            <p:ph type="ftr" idx="7"/>
          </p:nvPr>
        </p:nvSpPr>
        <p:spPr/>
        <p:txBody>
          <a:bodyPr/>
          <a:lstStyle/>
          <a:p>
            <a:endParaRPr/>
          </a:p>
        </p:txBody>
      </p:sp>
      <p:sp>
        <p:nvSpPr>
          <p:cNvPr id="10" name="PlaceHolder 9"/>
          <p:cNvSpPr>
            <a:spLocks noGrp="1"/>
          </p:cNvSpPr>
          <p:nvPr>
            <p:ph type="sldNum" idx="8"/>
          </p:nvPr>
        </p:nvSpPr>
        <p:spPr/>
        <p:txBody>
          <a:bodyPr/>
          <a:lstStyle/>
          <a:p>
            <a:fld id="{12D22DF7-E874-4C74-BFC6-C9C2918D98DC}" type="slidenum">
              <a:t>‹N°›</a:t>
            </a:fld>
            <a:endParaRPr/>
          </a:p>
        </p:txBody>
      </p:sp>
      <p:sp>
        <p:nvSpPr>
          <p:cNvPr id="11" name="PlaceHolder 10"/>
          <p:cNvSpPr>
            <a:spLocks noGrp="1"/>
          </p:cNvSpPr>
          <p:nvPr>
            <p:ph type="dt" idx="9"/>
          </p:nvPr>
        </p:nvSpPr>
        <p:spPr/>
        <p:txBody>
          <a:bodyPr/>
          <a:lstStyle/>
          <a:p>
            <a:endParaRPr/>
          </a:p>
        </p:txBody>
      </p:sp>
    </p:spTree>
    <p:extLst>
      <p:ext uri="{BB962C8B-B14F-4D97-AF65-F5344CB8AC3E}">
        <p14:creationId xmlns:p14="http://schemas.microsoft.com/office/powerpoint/2010/main" val="402243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B76DB-422D-431A-8B69-C717631FCF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0E668B-BC42-481F-8FA1-4F68634BC27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0A1DB8-FE23-459D-946E-9E42B4C9320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FCA8A69-31FB-4425-839D-53498FD1F3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26076A-2153-4535-98D0-FCDDEB67EBE0}"/>
              </a:ext>
            </a:extLst>
          </p:cNvPr>
          <p:cNvSpPr>
            <a:spLocks noGrp="1"/>
          </p:cNvSpPr>
          <p:nvPr>
            <p:ph type="sldNum" sz="quarter" idx="12"/>
          </p:nvPr>
        </p:nvSpPr>
        <p:spPr/>
        <p:txBody>
          <a:bodyPr/>
          <a:lstStyle/>
          <a:p>
            <a:fld id="{7BC7B3A5-90F7-4BA3-99A7-C3BB5A1DAB83}" type="slidenum">
              <a:rPr lang="fr-FR" smtClean="0"/>
              <a:t>‹N°›</a:t>
            </a:fld>
            <a:endParaRPr lang="fr-FR"/>
          </a:p>
        </p:txBody>
      </p:sp>
    </p:spTree>
    <p:extLst>
      <p:ext uri="{BB962C8B-B14F-4D97-AF65-F5344CB8AC3E}">
        <p14:creationId xmlns:p14="http://schemas.microsoft.com/office/powerpoint/2010/main" val="2088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470EE-5FB9-9A57-C231-1710AF837A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64BD5D-B318-9D43-A2DA-DF467CC62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BD3E22-26C7-AEBC-AE57-165D49A8FD7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5C9D193-FD02-4C0E-9FE0-300F745DA0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378576-54C3-CDDB-8693-59594A4E1C4D}"/>
              </a:ext>
            </a:extLst>
          </p:cNvPr>
          <p:cNvSpPr>
            <a:spLocks noGrp="1"/>
          </p:cNvSpPr>
          <p:nvPr>
            <p:ph type="sldNum" sz="quarter" idx="12"/>
          </p:nvPr>
        </p:nvSpPr>
        <p:spPr/>
        <p:txBody>
          <a:bodyPr/>
          <a:lstStyle/>
          <a:p>
            <a:fld id="{D646B0EB-DC23-4228-A193-BADF76CD4B6B}" type="slidenum">
              <a:rPr lang="fr-FR" smtClean="0"/>
              <a:t>‹N°›</a:t>
            </a:fld>
            <a:endParaRPr lang="fr-FR"/>
          </a:p>
        </p:txBody>
      </p:sp>
    </p:spTree>
    <p:extLst>
      <p:ext uri="{BB962C8B-B14F-4D97-AF65-F5344CB8AC3E}">
        <p14:creationId xmlns:p14="http://schemas.microsoft.com/office/powerpoint/2010/main" val="331559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andeau titre pleine pag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E3228B-C749-4EDD-9FC7-5A34C0423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3" name="Espace réservé du pied de page 2">
            <a:extLst>
              <a:ext uri="{FF2B5EF4-FFF2-40B4-BE49-F238E27FC236}">
                <a16:creationId xmlns:a16="http://schemas.microsoft.com/office/drawing/2014/main" id="{A5421331-0190-471D-BDC0-D8A1AC5F2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4" name="Espace réservé du numéro de diapositive 5">
            <a:extLst>
              <a:ext uri="{FF2B5EF4-FFF2-40B4-BE49-F238E27FC236}">
                <a16:creationId xmlns:a16="http://schemas.microsoft.com/office/drawing/2014/main" id="{B5C08EE2-85FF-479D-A391-2AE4A93ED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179939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andeau titre pleine pag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E3228B-C749-4EDD-9FC7-5A34C0423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73C2-66CD-476E-8D45-14661264EAE5}" type="datetime1">
              <a:rPr lang="fr-FR" smtClean="0"/>
              <a:t>13/06/2024</a:t>
            </a:fld>
            <a:endParaRPr lang="fr-FR"/>
          </a:p>
        </p:txBody>
      </p:sp>
      <p:sp>
        <p:nvSpPr>
          <p:cNvPr id="3" name="Espace réservé du pied de page 2">
            <a:extLst>
              <a:ext uri="{FF2B5EF4-FFF2-40B4-BE49-F238E27FC236}">
                <a16:creationId xmlns:a16="http://schemas.microsoft.com/office/drawing/2014/main" id="{A5421331-0190-471D-BDC0-D8A1AC5F2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4" name="Espace réservé du numéro de diapositive 5">
            <a:extLst>
              <a:ext uri="{FF2B5EF4-FFF2-40B4-BE49-F238E27FC236}">
                <a16:creationId xmlns:a16="http://schemas.microsoft.com/office/drawing/2014/main" id="{B5C08EE2-85FF-479D-A391-2AE4A93ED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3146162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ndeau titre pleine page - tub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FA5DD61-7F5C-43F3-A905-2087A966D9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66929">
            <a:off x="11033811" y="5343524"/>
            <a:ext cx="1557337" cy="1557337"/>
          </a:xfrm>
          <a:prstGeom prst="rect">
            <a:avLst/>
          </a:prstGeom>
        </p:spPr>
      </p:pic>
      <p:sp>
        <p:nvSpPr>
          <p:cNvPr id="3" name="Espace réservé de la date 1">
            <a:extLst>
              <a:ext uri="{FF2B5EF4-FFF2-40B4-BE49-F238E27FC236}">
                <a16:creationId xmlns:a16="http://schemas.microsoft.com/office/drawing/2014/main" id="{62C8DC7C-EC0A-4F07-935D-EBC40CD8F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57642-10FA-40FF-B244-2FE2A2C02884}" type="datetime1">
              <a:rPr lang="fr-FR" smtClean="0"/>
              <a:t>13/06/2024</a:t>
            </a:fld>
            <a:endParaRPr lang="fr-FR"/>
          </a:p>
        </p:txBody>
      </p:sp>
      <p:sp>
        <p:nvSpPr>
          <p:cNvPr id="4" name="Espace réservé du pied de page 2">
            <a:extLst>
              <a:ext uri="{FF2B5EF4-FFF2-40B4-BE49-F238E27FC236}">
                <a16:creationId xmlns:a16="http://schemas.microsoft.com/office/drawing/2014/main" id="{4A93F65B-1F36-4353-9705-EE958CCAF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5" name="Espace réservé du numéro de diapositive 5">
            <a:extLst>
              <a:ext uri="{FF2B5EF4-FFF2-40B4-BE49-F238E27FC236}">
                <a16:creationId xmlns:a16="http://schemas.microsoft.com/office/drawing/2014/main" id="{E2DBB984-8256-47A0-917B-5DF61A5CE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266292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0"/>
            <a:ext cx="6096000"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36917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e + 2 photos">
    <p:spTree>
      <p:nvGrpSpPr>
        <p:cNvPr id="1" name=""/>
        <p:cNvGrpSpPr/>
        <p:nvPr/>
      </p:nvGrpSpPr>
      <p:grpSpPr>
        <a:xfrm>
          <a:off x="0" y="0"/>
          <a:ext cx="0" cy="0"/>
          <a:chOff x="0" y="0"/>
          <a:chExt cx="0" cy="0"/>
        </a:xfrm>
      </p:grpSpPr>
      <p:sp>
        <p:nvSpPr>
          <p:cNvPr id="9" name="Espace réservé du texte 15">
            <a:extLst>
              <a:ext uri="{FF2B5EF4-FFF2-40B4-BE49-F238E27FC236}">
                <a16:creationId xmlns:a16="http://schemas.microsoft.com/office/drawing/2014/main" id="{2A757152-862D-41C6-8E87-B0291B630BD7}"/>
              </a:ext>
            </a:extLst>
          </p:cNvPr>
          <p:cNvSpPr>
            <a:spLocks noGrp="1"/>
          </p:cNvSpPr>
          <p:nvPr>
            <p:ph type="body" sz="quarter" idx="12"/>
          </p:nvPr>
        </p:nvSpPr>
        <p:spPr>
          <a:xfrm>
            <a:off x="453600" y="1612800"/>
            <a:ext cx="2940049" cy="3883138"/>
          </a:xfrm>
          <a:prstGeom prst="rect">
            <a:avLst/>
          </a:prstGeom>
        </p:spPr>
        <p:txBody>
          <a:bodyPr/>
          <a:lstStyle>
            <a:lvl1pPr marL="0" indent="0">
              <a:lnSpc>
                <a:spcPct val="100000"/>
              </a:lnSpc>
              <a:buNone/>
              <a:defRPr sz="2000">
                <a:solidFill>
                  <a:srgbClr val="EF7757"/>
                </a:solidFill>
              </a:defRPr>
            </a:lvl1pPr>
            <a:lvl2pPr marL="180000" indent="0">
              <a:lnSpc>
                <a:spcPct val="100000"/>
              </a:lnSpc>
              <a:buFont typeface="Arial" panose="020B0604020202020204" pitchFamily="34" charset="0"/>
              <a:buNone/>
              <a:defRPr sz="1800">
                <a:solidFill>
                  <a:srgbClr val="292574"/>
                </a:solidFill>
              </a:defRPr>
            </a:lvl2pPr>
            <a:lvl3pPr marL="180000" indent="0">
              <a:lnSpc>
                <a:spcPct val="100000"/>
              </a:lnSpc>
              <a:buFont typeface="Arial" panose="020B0604020202020204" pitchFamily="34" charset="0"/>
              <a:buNone/>
              <a:defRPr sz="1600">
                <a:solidFill>
                  <a:srgbClr val="292574"/>
                </a:solidFill>
              </a:defRPr>
            </a:lvl3pPr>
            <a:lvl4pPr marL="360000" indent="0">
              <a:lnSpc>
                <a:spcPct val="100000"/>
              </a:lnSpc>
              <a:buFont typeface="Arial" panose="020B0604020202020204" pitchFamily="34" charset="0"/>
              <a:buNone/>
              <a:defRPr sz="1400">
                <a:solidFill>
                  <a:srgbClr val="292574"/>
                </a:solidFill>
              </a:defRPr>
            </a:lvl4pPr>
            <a:lvl5pPr marL="720000" indent="-180000">
              <a:lnSpc>
                <a:spcPct val="100000"/>
              </a:lnSpc>
              <a:buFont typeface="Arial" panose="020B0604020202020204" pitchFamily="34" charset="0"/>
              <a:buChar char="•"/>
              <a:defRPr sz="1300">
                <a:solidFill>
                  <a:srgbClr val="292574"/>
                </a:solidFill>
              </a:defRPr>
            </a:lvl5pPr>
            <a:lvl6pPr marL="2286000" indent="0">
              <a:buFont typeface="Arial" panose="020B0604020202020204" pitchFamily="34" charset="0"/>
              <a:buNone/>
              <a:defRPr/>
            </a:lvl6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7" name="Espace réservé pour une image  6">
            <a:extLst>
              <a:ext uri="{FF2B5EF4-FFF2-40B4-BE49-F238E27FC236}">
                <a16:creationId xmlns:a16="http://schemas.microsoft.com/office/drawing/2014/main" id="{5E454752-B7A2-4D11-8406-95A1AC3C07FF}"/>
              </a:ext>
            </a:extLst>
          </p:cNvPr>
          <p:cNvSpPr>
            <a:spLocks noGrp="1"/>
          </p:cNvSpPr>
          <p:nvPr>
            <p:ph type="pic" sz="quarter" idx="13"/>
          </p:nvPr>
        </p:nvSpPr>
        <p:spPr>
          <a:xfrm>
            <a:off x="4119953" y="1234911"/>
            <a:ext cx="3147621" cy="4496586"/>
          </a:xfrm>
          <a:prstGeom prst="rect">
            <a:avLst/>
          </a:prstGeom>
        </p:spPr>
        <p:txBody>
          <a:bodyPr/>
          <a:lstStyle>
            <a:lvl1pPr>
              <a:defRPr sz="1200"/>
            </a:lvl1pPr>
          </a:lstStyle>
          <a:p>
            <a:endParaRPr lang="fr-FR" dirty="0"/>
          </a:p>
        </p:txBody>
      </p:sp>
      <p:sp>
        <p:nvSpPr>
          <p:cNvPr id="10" name="Espace réservé pour une image  6">
            <a:extLst>
              <a:ext uri="{FF2B5EF4-FFF2-40B4-BE49-F238E27FC236}">
                <a16:creationId xmlns:a16="http://schemas.microsoft.com/office/drawing/2014/main" id="{871C6F2A-479A-4292-9529-8D30A53AD9B3}"/>
              </a:ext>
            </a:extLst>
          </p:cNvPr>
          <p:cNvSpPr>
            <a:spLocks noGrp="1"/>
          </p:cNvSpPr>
          <p:nvPr>
            <p:ph type="pic" sz="quarter" idx="14"/>
          </p:nvPr>
        </p:nvSpPr>
        <p:spPr>
          <a:xfrm>
            <a:off x="7976728" y="1234910"/>
            <a:ext cx="3147621" cy="4496585"/>
          </a:xfrm>
          <a:prstGeom prst="rect">
            <a:avLst/>
          </a:prstGeom>
        </p:spPr>
        <p:txBody>
          <a:bodyPr/>
          <a:lstStyle>
            <a:lvl1pPr>
              <a:defRPr sz="1200"/>
            </a:lvl1pPr>
          </a:lstStyle>
          <a:p>
            <a:endParaRPr lang="fr-FR" dirty="0"/>
          </a:p>
        </p:txBody>
      </p:sp>
      <p:pic>
        <p:nvPicPr>
          <p:cNvPr id="16" name="Image 15">
            <a:extLst>
              <a:ext uri="{FF2B5EF4-FFF2-40B4-BE49-F238E27FC236}">
                <a16:creationId xmlns:a16="http://schemas.microsoft.com/office/drawing/2014/main" id="{8525F6B0-E688-4305-95F4-109168BDDE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644" y="6062085"/>
            <a:ext cx="2614574" cy="608741"/>
          </a:xfrm>
          <a:prstGeom prst="rect">
            <a:avLst/>
          </a:prstGeom>
        </p:spPr>
      </p:pic>
    </p:spTree>
    <p:extLst>
      <p:ext uri="{BB962C8B-B14F-4D97-AF65-F5344CB8AC3E}">
        <p14:creationId xmlns:p14="http://schemas.microsoft.com/office/powerpoint/2010/main" val="231031563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Bandeau titre pleine page">
    <p:spTree>
      <p:nvGrpSpPr>
        <p:cNvPr id="1" name=""/>
        <p:cNvGrpSpPr/>
        <p:nvPr/>
      </p:nvGrpSpPr>
      <p:grpSpPr bwMode="auto">
        <a:xfrm>
          <a:off x="0" y="0"/>
          <a:ext cx="0" cy="0"/>
          <a:chOff x="0" y="0"/>
          <a:chExt cx="0" cy="0"/>
        </a:xfrm>
      </p:grpSpPr>
      <p:sp>
        <p:nvSpPr>
          <p:cNvPr id="2" name="Espace réservé de la date 1"/>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B273C2-66CD-476E-8D45-14661264EAE5}" type="datetime1">
              <a:rPr lang="fr-FR"/>
              <a:t>13/06/2024</a:t>
            </a:fld>
            <a:endParaRPr lang="fr-FR"/>
          </a:p>
        </p:txBody>
      </p:sp>
      <p:sp>
        <p:nvSpPr>
          <p:cNvPr id="3" name="Espace réservé du pied de page 2"/>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4"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4E8528-8995-41C5-85C7-06E3E0B70F35}" type="slidenum">
              <a:rPr lang="fr-FR"/>
              <a:t>‹N°›</a:t>
            </a:fld>
            <a:endParaRPr lang="fr-FR"/>
          </a:p>
        </p:txBody>
      </p:sp>
    </p:spTree>
    <p:extLst>
      <p:ext uri="{BB962C8B-B14F-4D97-AF65-F5344CB8AC3E}">
        <p14:creationId xmlns:p14="http://schemas.microsoft.com/office/powerpoint/2010/main" val="348043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blank" preserve="1" userDrawn="1">
  <p:cSld name="Bandeau titre pleine page - tubes">
    <p:spTree>
      <p:nvGrpSpPr>
        <p:cNvPr id="1" name=""/>
        <p:cNvGrpSpPr/>
        <p:nvPr/>
      </p:nvGrpSpPr>
      <p:grpSpPr bwMode="auto">
        <a:xfrm>
          <a:off x="0" y="0"/>
          <a:ext cx="0" cy="0"/>
          <a:chOff x="0" y="0"/>
          <a:chExt cx="0" cy="0"/>
        </a:xfrm>
      </p:grpSpPr>
      <p:pic>
        <p:nvPicPr>
          <p:cNvPr id="2" name="Image 1"/>
          <p:cNvPicPr>
            <a:picLocks noChangeAspect="1"/>
          </p:cNvPicPr>
          <p:nvPr userDrawn="1"/>
        </p:nvPicPr>
        <p:blipFill>
          <a:blip r:embed="rId2"/>
          <a:stretch/>
        </p:blipFill>
        <p:spPr bwMode="auto">
          <a:xfrm rot="266929">
            <a:off x="11033811" y="5343524"/>
            <a:ext cx="1557337" cy="1557337"/>
          </a:xfrm>
          <a:prstGeom prst="rect">
            <a:avLst/>
          </a:prstGeom>
        </p:spPr>
      </p:pic>
      <p:sp>
        <p:nvSpPr>
          <p:cNvPr id="3" name="Espace réservé de la date 1"/>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657642-10FA-40FF-B244-2FE2A2C02884}" type="datetime1">
              <a:rPr lang="fr-FR"/>
              <a:t>13/06/2024</a:t>
            </a:fld>
            <a:endParaRPr lang="fr-FR"/>
          </a:p>
        </p:txBody>
      </p:sp>
      <p:sp>
        <p:nvSpPr>
          <p:cNvPr id="4" name="Espace réservé du pied de page 2"/>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5"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4E8528-8995-41C5-85C7-06E3E0B70F35}" type="slidenum">
              <a:rPr lang="fr-FR"/>
              <a:t>‹N°›</a:t>
            </a:fld>
            <a:endParaRPr lang="fr-FR"/>
          </a:p>
        </p:txBody>
      </p:sp>
    </p:spTree>
    <p:extLst>
      <p:ext uri="{BB962C8B-B14F-4D97-AF65-F5344CB8AC3E}">
        <p14:creationId xmlns:p14="http://schemas.microsoft.com/office/powerpoint/2010/main" val="3210109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userDrawn="1">
  <p:cSld name="22_Title Slide">
    <p:spTree>
      <p:nvGrpSpPr>
        <p:cNvPr id="1" name=""/>
        <p:cNvGrpSpPr/>
        <p:nvPr/>
      </p:nvGrpSpPr>
      <p:grpSpPr bwMode="auto">
        <a:xfrm>
          <a:off x="0" y="0"/>
          <a:ext cx="0" cy="0"/>
          <a:chOff x="0" y="0"/>
          <a:chExt cx="0" cy="0"/>
        </a:xfrm>
      </p:grpSpPr>
      <p:sp>
        <p:nvSpPr>
          <p:cNvPr id="4" name="Picture Placeholder 3"/>
          <p:cNvSpPr>
            <a:spLocks noGrp="1"/>
          </p:cNvSpPr>
          <p:nvPr>
            <p:ph type="pic" sz="quarter" idx="16" hasCustomPrompt="1"/>
          </p:nvPr>
        </p:nvSpPr>
        <p:spPr bwMode="auto">
          <a:xfrm>
            <a:off x="6096000" y="0"/>
            <a:ext cx="6096000"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a:ea typeface="Titillium"/>
                <a:cs typeface="Titillium"/>
              </a:defRPr>
            </a:lvl1pPr>
          </a:lstStyle>
          <a:p>
            <a:pPr>
              <a:defRPr/>
            </a:pPr>
            <a:r>
              <a:rPr lang="en-US"/>
              <a:t>Insert Image</a:t>
            </a:r>
            <a:endParaRPr/>
          </a:p>
        </p:txBody>
      </p:sp>
    </p:spTree>
    <p:extLst>
      <p:ext uri="{BB962C8B-B14F-4D97-AF65-F5344CB8AC3E}">
        <p14:creationId xmlns:p14="http://schemas.microsoft.com/office/powerpoint/2010/main" val="97090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matchingName="Vide" preserve="1" userDrawn="1">
  <p:cSld name="Vide">
    <p:spTree>
      <p:nvGrpSpPr>
        <p:cNvPr id="1" name=""/>
        <p:cNvGrpSpPr/>
        <p:nvPr/>
      </p:nvGrpSpPr>
      <p:grpSpPr bwMode="auto">
        <a:xfrm>
          <a:off x="0" y="0"/>
          <a:ext cx="0" cy="0"/>
          <a:chOff x="0" y="0"/>
          <a:chExt cx="0" cy="0"/>
        </a:xfrm>
      </p:grpSpPr>
      <p:sp>
        <p:nvSpPr>
          <p:cNvPr id="7" name="Espace réservé du contenu 10"/>
          <p:cNvSpPr>
            <a:spLocks noGrp="1"/>
          </p:cNvSpPr>
          <p:nvPr>
            <p:ph idx="14" hasCustomPrompt="1"/>
          </p:nvPr>
        </p:nvSpPr>
        <p:spPr bwMode="auto">
          <a:xfrm>
            <a:off x="576373" y="1547859"/>
            <a:ext cx="11255396" cy="4694998"/>
          </a:xfrm>
        </p:spPr>
        <p:txBody>
          <a:bodyPr/>
          <a:lstStyle>
            <a:lvl1pPr marL="400050" indent="-285750">
              <a:buSzPct val="80000"/>
              <a:buFont typeface="Arial"/>
              <a:buChar char="+"/>
              <a:defRPr sz="1800">
                <a:latin typeface="Arial"/>
                <a:cs typeface="Arial"/>
              </a:defRPr>
            </a:lvl1pPr>
            <a:lvl2pPr>
              <a:buSzPct val="80000"/>
              <a:defRPr sz="1400"/>
            </a:lvl2pPr>
            <a:lvl3pPr>
              <a:buSzPct val="80000"/>
              <a:defRPr sz="1400">
                <a:latin typeface="Arial"/>
                <a:cs typeface="Arial"/>
              </a:defRPr>
            </a:lvl3pPr>
            <a:lvl4pPr marL="914400" indent="-138113">
              <a:buSzPct val="80000"/>
              <a:buFont typeface="Courier New"/>
              <a:buChar char="o"/>
              <a:defRPr sz="1400">
                <a:latin typeface="Arial"/>
                <a:cs typeface="Arial"/>
              </a:defRPr>
            </a:lvl4pPr>
            <a:lvl5pPr marL="1143000" indent="-136525">
              <a:buSzPct val="80000"/>
              <a:buFont typeface="Arial"/>
              <a:buChar char="-"/>
              <a:defRPr sz="1200">
                <a:latin typeface="Arial"/>
                <a:cs typeface="Arial"/>
              </a:defRPr>
            </a:lvl5pPr>
          </a:lstStyle>
          <a:p>
            <a:pPr>
              <a:defRPr/>
            </a:pPr>
            <a:r>
              <a:rPr lang="fr-FR"/>
              <a:t>Texte de niveau 1</a:t>
            </a:r>
            <a:endParaRPr/>
          </a:p>
          <a:p>
            <a:pPr lvl="2">
              <a:defRPr/>
            </a:pPr>
            <a:r>
              <a:rPr lang="fr-FR"/>
              <a:t>Texte de niveau 2</a:t>
            </a:r>
            <a:endParaRPr/>
          </a:p>
          <a:p>
            <a:pPr lvl="3">
              <a:defRPr/>
            </a:pPr>
            <a:r>
              <a:rPr lang="fr-FR"/>
              <a:t>Texte de niveau 4</a:t>
            </a:r>
            <a:endParaRPr/>
          </a:p>
          <a:p>
            <a:pPr lvl="4">
              <a:defRPr/>
            </a:pPr>
            <a:r>
              <a:rPr lang="fr-FR"/>
              <a:t>Texte de niveau 5</a:t>
            </a:r>
            <a:endParaRPr/>
          </a:p>
        </p:txBody>
      </p:sp>
      <p:sp>
        <p:nvSpPr>
          <p:cNvPr id="5" name="Google Shape;35;p4"/>
          <p:cNvSpPr txBox="1">
            <a:spLocks noGrp="1"/>
          </p:cNvSpPr>
          <p:nvPr>
            <p:ph type="title" hasCustomPrompt="1"/>
          </p:nvPr>
        </p:nvSpPr>
        <p:spPr bwMode="auto">
          <a:xfrm>
            <a:off x="1612774" y="219253"/>
            <a:ext cx="10142188" cy="3736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50"/>
              <a:buFont typeface="Arial"/>
              <a:buNone/>
              <a:defRPr sz="3000">
                <a:latin typeface="Arial"/>
                <a:cs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r>
              <a:rPr lang="fr-FR"/>
              <a:t>Titre 1</a:t>
            </a:r>
            <a:endParaRPr/>
          </a:p>
        </p:txBody>
      </p:sp>
      <p:sp>
        <p:nvSpPr>
          <p:cNvPr id="12" name="Espace réservé du contenu 10"/>
          <p:cNvSpPr>
            <a:spLocks noGrp="1"/>
          </p:cNvSpPr>
          <p:nvPr>
            <p:ph idx="15" hasCustomPrompt="1"/>
          </p:nvPr>
        </p:nvSpPr>
        <p:spPr bwMode="auto">
          <a:xfrm>
            <a:off x="1488075" y="638081"/>
            <a:ext cx="10266887" cy="373640"/>
          </a:xfrm>
        </p:spPr>
        <p:txBody>
          <a:bodyPr/>
          <a:lstStyle>
            <a:lvl1pPr marL="114300" indent="0">
              <a:buSzPct val="80000"/>
              <a:buFont typeface="Arial"/>
              <a:buNone/>
              <a:defRPr sz="1800" i="1">
                <a:latin typeface="Arial"/>
                <a:cs typeface="Arial"/>
              </a:defRPr>
            </a:lvl1pPr>
            <a:lvl2pPr>
              <a:buSzPct val="80000"/>
              <a:defRPr sz="1400"/>
            </a:lvl2pPr>
            <a:lvl3pPr>
              <a:buSzPct val="80000"/>
              <a:defRPr sz="1400">
                <a:latin typeface="Marianne"/>
              </a:defRPr>
            </a:lvl3pPr>
            <a:lvl4pPr marL="914400" indent="-138113">
              <a:buSzPct val="80000"/>
              <a:buFont typeface="Courier New"/>
              <a:buChar char="o"/>
              <a:defRPr sz="1400">
                <a:latin typeface="Marianne"/>
              </a:defRPr>
            </a:lvl4pPr>
            <a:lvl5pPr marL="1143000" indent="-136525">
              <a:buSzPct val="80000"/>
              <a:buFont typeface="Arial"/>
              <a:buChar char="-"/>
              <a:defRPr sz="1200">
                <a:latin typeface="Marianne"/>
              </a:defRPr>
            </a:lvl5pPr>
          </a:lstStyle>
          <a:p>
            <a:pPr>
              <a:defRPr/>
            </a:pPr>
            <a:r>
              <a:rPr lang="fr-FR"/>
              <a:t>Sous titre</a:t>
            </a:r>
            <a:endParaRPr/>
          </a:p>
        </p:txBody>
      </p:sp>
    </p:spTree>
    <p:extLst>
      <p:ext uri="{BB962C8B-B14F-4D97-AF65-F5344CB8AC3E}">
        <p14:creationId xmlns:p14="http://schemas.microsoft.com/office/powerpoint/2010/main" val="3955944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blank" preserve="1" userDrawn="1">
  <p:cSld name="Fond sommaire détaillé">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02087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andeau titre pleine page - tub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FA5DD61-7F5C-43F3-A905-2087A966D9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66929">
            <a:off x="11033811" y="5343524"/>
            <a:ext cx="1557337" cy="1557337"/>
          </a:xfrm>
          <a:prstGeom prst="rect">
            <a:avLst/>
          </a:prstGeom>
        </p:spPr>
      </p:pic>
      <p:sp>
        <p:nvSpPr>
          <p:cNvPr id="3" name="Espace réservé de la date 1">
            <a:extLst>
              <a:ext uri="{FF2B5EF4-FFF2-40B4-BE49-F238E27FC236}">
                <a16:creationId xmlns:a16="http://schemas.microsoft.com/office/drawing/2014/main" id="{62C8DC7C-EC0A-4F07-935D-EBC40CD8F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4" name="Espace réservé du pied de page 2">
            <a:extLst>
              <a:ext uri="{FF2B5EF4-FFF2-40B4-BE49-F238E27FC236}">
                <a16:creationId xmlns:a16="http://schemas.microsoft.com/office/drawing/2014/main" id="{4A93F65B-1F36-4353-9705-EE958CCAF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5" name="Espace réservé du numéro de diapositive 5">
            <a:extLst>
              <a:ext uri="{FF2B5EF4-FFF2-40B4-BE49-F238E27FC236}">
                <a16:creationId xmlns:a16="http://schemas.microsoft.com/office/drawing/2014/main" id="{E2DBB984-8256-47A0-917B-5DF61A5CE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377077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andeau titre pleine pag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E3228B-C749-4EDD-9FC7-5A34C0423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3" name="Espace réservé du pied de page 2">
            <a:extLst>
              <a:ext uri="{FF2B5EF4-FFF2-40B4-BE49-F238E27FC236}">
                <a16:creationId xmlns:a16="http://schemas.microsoft.com/office/drawing/2014/main" id="{A5421331-0190-471D-BDC0-D8A1AC5F2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4" name="Espace réservé du numéro de diapositive 5">
            <a:extLst>
              <a:ext uri="{FF2B5EF4-FFF2-40B4-BE49-F238E27FC236}">
                <a16:creationId xmlns:a16="http://schemas.microsoft.com/office/drawing/2014/main" id="{B5C08EE2-85FF-479D-A391-2AE4A93ED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3766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ndeau titre pleine page - tub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FA5DD61-7F5C-43F3-A905-2087A966D9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66929">
            <a:off x="11033811" y="5343524"/>
            <a:ext cx="1557337" cy="1557337"/>
          </a:xfrm>
          <a:prstGeom prst="rect">
            <a:avLst/>
          </a:prstGeom>
        </p:spPr>
      </p:pic>
      <p:sp>
        <p:nvSpPr>
          <p:cNvPr id="3" name="Espace réservé de la date 1">
            <a:extLst>
              <a:ext uri="{FF2B5EF4-FFF2-40B4-BE49-F238E27FC236}">
                <a16:creationId xmlns:a16="http://schemas.microsoft.com/office/drawing/2014/main" id="{62C8DC7C-EC0A-4F07-935D-EBC40CD8F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4" name="Espace réservé du pied de page 2">
            <a:extLst>
              <a:ext uri="{FF2B5EF4-FFF2-40B4-BE49-F238E27FC236}">
                <a16:creationId xmlns:a16="http://schemas.microsoft.com/office/drawing/2014/main" id="{4A93F65B-1F36-4353-9705-EE958CCAF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5" name="Espace réservé du numéro de diapositive 5">
            <a:extLst>
              <a:ext uri="{FF2B5EF4-FFF2-40B4-BE49-F238E27FC236}">
                <a16:creationId xmlns:a16="http://schemas.microsoft.com/office/drawing/2014/main" id="{E2DBB984-8256-47A0-917B-5DF61A5CE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88317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endParaRPr/>
          </a:p>
        </p:txBody>
      </p:sp>
      <p:sp>
        <p:nvSpPr>
          <p:cNvPr id="3" name="PlaceHolder 2"/>
          <p:cNvSpPr>
            <a:spLocks noGrp="1"/>
          </p:cNvSpPr>
          <p:nvPr>
            <p:ph type="sldNum" idx="8"/>
          </p:nvPr>
        </p:nvSpPr>
        <p:spPr/>
        <p:txBody>
          <a:bodyPr/>
          <a:lstStyle/>
          <a:p>
            <a:fld id="{03D24E74-DCDC-4E61-840B-969631C345EA}" type="slidenum">
              <a:t>‹N°›</a:t>
            </a:fld>
            <a:endParaRPr/>
          </a:p>
        </p:txBody>
      </p:sp>
      <p:sp>
        <p:nvSpPr>
          <p:cNvPr id="4" name="PlaceHolder 3"/>
          <p:cNvSpPr>
            <a:spLocks noGrp="1"/>
          </p:cNvSpPr>
          <p:nvPr>
            <p:ph type="dt" idx="9"/>
          </p:nvPr>
        </p:nvSpPr>
        <p:spPr/>
        <p:txBody>
          <a:bodyPr/>
          <a:lstStyle/>
          <a:p>
            <a:endParaRPr/>
          </a:p>
        </p:txBody>
      </p:sp>
    </p:spTree>
    <p:extLst>
      <p:ext uri="{BB962C8B-B14F-4D97-AF65-F5344CB8AC3E}">
        <p14:creationId xmlns:p14="http://schemas.microsoft.com/office/powerpoint/2010/main" val="372519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7"/>
          </p:nvPr>
        </p:nvSpPr>
        <p:spPr/>
        <p:txBody>
          <a:bodyPr/>
          <a:lstStyle/>
          <a:p>
            <a:endParaRPr/>
          </a:p>
        </p:txBody>
      </p:sp>
      <p:sp>
        <p:nvSpPr>
          <p:cNvPr id="5" name="PlaceHolder 4"/>
          <p:cNvSpPr>
            <a:spLocks noGrp="1"/>
          </p:cNvSpPr>
          <p:nvPr>
            <p:ph type="sldNum" idx="8"/>
          </p:nvPr>
        </p:nvSpPr>
        <p:spPr/>
        <p:txBody>
          <a:bodyPr/>
          <a:lstStyle/>
          <a:p>
            <a:fld id="{D6B23DBE-6337-40F8-A602-0C8F736A77FB}" type="slidenum">
              <a:t>‹N°›</a:t>
            </a:fld>
            <a:endParaRPr/>
          </a:p>
        </p:txBody>
      </p:sp>
      <p:sp>
        <p:nvSpPr>
          <p:cNvPr id="6" name="PlaceHolder 5"/>
          <p:cNvSpPr>
            <a:spLocks noGrp="1"/>
          </p:cNvSpPr>
          <p:nvPr>
            <p:ph type="dt" idx="9"/>
          </p:nvPr>
        </p:nvSpPr>
        <p:spPr/>
        <p:txBody>
          <a:bodyPr/>
          <a:lstStyle/>
          <a:p>
            <a:endParaRPr/>
          </a:p>
        </p:txBody>
      </p:sp>
    </p:spTree>
    <p:extLst>
      <p:ext uri="{BB962C8B-B14F-4D97-AF65-F5344CB8AC3E}">
        <p14:creationId xmlns:p14="http://schemas.microsoft.com/office/powerpoint/2010/main" val="211495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4" name="PlaceHolder 3"/>
          <p:cNvSpPr>
            <a:spLocks noGrp="1"/>
          </p:cNvSpPr>
          <p:nvPr>
            <p:ph type="ftr" idx="7"/>
          </p:nvPr>
        </p:nvSpPr>
        <p:spPr/>
        <p:txBody>
          <a:bodyPr/>
          <a:lstStyle/>
          <a:p>
            <a:endParaRPr/>
          </a:p>
        </p:txBody>
      </p:sp>
      <p:sp>
        <p:nvSpPr>
          <p:cNvPr id="5" name="PlaceHolder 4"/>
          <p:cNvSpPr>
            <a:spLocks noGrp="1"/>
          </p:cNvSpPr>
          <p:nvPr>
            <p:ph type="sldNum" idx="8"/>
          </p:nvPr>
        </p:nvSpPr>
        <p:spPr/>
        <p:txBody>
          <a:bodyPr/>
          <a:lstStyle/>
          <a:p>
            <a:fld id="{335B6991-CA69-420C-8334-F9A6F0077F29}" type="slidenum">
              <a:t>‹N°›</a:t>
            </a:fld>
            <a:endParaRPr/>
          </a:p>
        </p:txBody>
      </p:sp>
      <p:sp>
        <p:nvSpPr>
          <p:cNvPr id="6" name="PlaceHolder 5"/>
          <p:cNvSpPr>
            <a:spLocks noGrp="1"/>
          </p:cNvSpPr>
          <p:nvPr>
            <p:ph type="dt" idx="9"/>
          </p:nvPr>
        </p:nvSpPr>
        <p:spPr/>
        <p:txBody>
          <a:bodyPr/>
          <a:lstStyle/>
          <a:p>
            <a:endParaRPr/>
          </a:p>
        </p:txBody>
      </p:sp>
    </p:spTree>
    <p:extLst>
      <p:ext uri="{BB962C8B-B14F-4D97-AF65-F5344CB8AC3E}">
        <p14:creationId xmlns:p14="http://schemas.microsoft.com/office/powerpoint/2010/main" val="64345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14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000000"/>
              </a:solidFill>
              <a:latin typeface="Arial"/>
            </a:endParaRPr>
          </a:p>
        </p:txBody>
      </p:sp>
      <p:sp>
        <p:nvSpPr>
          <p:cNvPr id="5" name="PlaceHolder 4"/>
          <p:cNvSpPr>
            <a:spLocks noGrp="1"/>
          </p:cNvSpPr>
          <p:nvPr>
            <p:ph type="ftr" idx="7"/>
          </p:nvPr>
        </p:nvSpPr>
        <p:spPr/>
        <p:txBody>
          <a:bodyPr/>
          <a:lstStyle/>
          <a:p>
            <a:endParaRPr/>
          </a:p>
        </p:txBody>
      </p:sp>
      <p:sp>
        <p:nvSpPr>
          <p:cNvPr id="6" name="PlaceHolder 5"/>
          <p:cNvSpPr>
            <a:spLocks noGrp="1"/>
          </p:cNvSpPr>
          <p:nvPr>
            <p:ph type="sldNum" idx="8"/>
          </p:nvPr>
        </p:nvSpPr>
        <p:spPr/>
        <p:txBody>
          <a:bodyPr/>
          <a:lstStyle/>
          <a:p>
            <a:fld id="{6950BC0A-E102-4C50-BF17-7602D4E5EAF2}" type="slidenum">
              <a:t>‹N°›</a:t>
            </a:fld>
            <a:endParaRPr/>
          </a:p>
        </p:txBody>
      </p:sp>
      <p:sp>
        <p:nvSpPr>
          <p:cNvPr id="7" name="PlaceHolder 6"/>
          <p:cNvSpPr>
            <a:spLocks noGrp="1"/>
          </p:cNvSpPr>
          <p:nvPr>
            <p:ph type="dt" idx="9"/>
          </p:nvPr>
        </p:nvSpPr>
        <p:spPr/>
        <p:txBody>
          <a:bodyPr/>
          <a:lstStyle/>
          <a:p>
            <a:endParaRPr/>
          </a:p>
        </p:txBody>
      </p:sp>
    </p:spTree>
    <p:extLst>
      <p:ext uri="{BB962C8B-B14F-4D97-AF65-F5344CB8AC3E}">
        <p14:creationId xmlns:p14="http://schemas.microsoft.com/office/powerpoint/2010/main" val="2623365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9.png"/><Relationship Id="rId2" Type="http://schemas.openxmlformats.org/officeDocument/2006/relationships/slideLayout" Target="../slideLayouts/slideLayout7.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4.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2.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F355EFC9-2B90-44BB-B020-5C397AD2BBAF}"/>
              </a:ext>
            </a:extLst>
          </p:cNvPr>
          <p:cNvPicPr>
            <a:picLocks noChangeAspect="1"/>
          </p:cNvPicPr>
          <p:nvPr userDrawn="1"/>
        </p:nvPicPr>
        <p:blipFill>
          <a:blip r:embed="rId3"/>
          <a:stretch>
            <a:fillRect/>
          </a:stretch>
        </p:blipFill>
        <p:spPr>
          <a:xfrm>
            <a:off x="-45679" y="-7705"/>
            <a:ext cx="12238969" cy="4862617"/>
          </a:xfrm>
          <a:prstGeom prst="rect">
            <a:avLst/>
          </a:prstGeom>
          <a:ln w="12700">
            <a:miter lim="400000"/>
          </a:ln>
        </p:spPr>
      </p:pic>
      <p:pic>
        <p:nvPicPr>
          <p:cNvPr id="5" name="Image 4">
            <a:extLst>
              <a:ext uri="{FF2B5EF4-FFF2-40B4-BE49-F238E27FC236}">
                <a16:creationId xmlns:a16="http://schemas.microsoft.com/office/drawing/2014/main" id="{4AB1CB09-4880-4866-8C9E-88A1740C41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52997" y="-147620"/>
            <a:ext cx="4013134" cy="2025632"/>
          </a:xfrm>
          <a:prstGeom prst="rect">
            <a:avLst/>
          </a:prstGeom>
        </p:spPr>
      </p:pic>
      <p:pic>
        <p:nvPicPr>
          <p:cNvPr id="8" name="Image 7">
            <a:extLst>
              <a:ext uri="{FF2B5EF4-FFF2-40B4-BE49-F238E27FC236}">
                <a16:creationId xmlns:a16="http://schemas.microsoft.com/office/drawing/2014/main" id="{547F534C-694A-4C6D-ACCC-20CCD1173EA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1072460">
            <a:off x="-994614" y="-1510546"/>
            <a:ext cx="3004680" cy="3004680"/>
          </a:xfrm>
          <a:prstGeom prst="rect">
            <a:avLst/>
          </a:prstGeom>
        </p:spPr>
      </p:pic>
    </p:spTree>
    <p:extLst>
      <p:ext uri="{BB962C8B-B14F-4D97-AF65-F5344CB8AC3E}">
        <p14:creationId xmlns:p14="http://schemas.microsoft.com/office/powerpoint/2010/main" val="184454874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marR="0" indent="0" algn="l" defTabSz="685800" rtl="0" eaLnBrk="1" fontAlgn="auto" latinLnBrk="0" hangingPunct="1">
        <a:lnSpc>
          <a:spcPct val="150000"/>
        </a:lnSpc>
        <a:spcBef>
          <a:spcPts val="1200"/>
        </a:spcBef>
        <a:spcAft>
          <a:spcPts val="0"/>
        </a:spcAft>
        <a:buClr>
          <a:srgbClr val="B41572"/>
        </a:buClr>
        <a:buSzTx/>
        <a:buFont typeface="Wingdings"/>
        <a:buNone/>
        <a:tabLst/>
        <a:defRPr lang="fr-FR" sz="1600" kern="1200" dirty="0" smtClean="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fr-FR" sz="1400" kern="1200" dirty="0" smtClean="0">
          <a:solidFill>
            <a:srgbClr val="CC3399"/>
          </a:solidFill>
          <a:latin typeface="DINPro-Ligh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fr-FR" sz="1400" kern="1200" dirty="0" smtClean="0">
          <a:solidFill>
            <a:srgbClr val="CC3399"/>
          </a:solidFill>
          <a:latin typeface="DINPro-Ligh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fr-FR" sz="1400" kern="1200" dirty="0" smtClean="0">
          <a:solidFill>
            <a:srgbClr val="CC3399"/>
          </a:solidFill>
          <a:latin typeface="DINPro-Ligh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fr-FR" sz="1400" kern="1200" dirty="0">
          <a:solidFill>
            <a:srgbClr val="CC3399"/>
          </a:solidFill>
          <a:latin typeface="DINPro-Ligh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B59DDDB-D96E-4E0A-9A39-EA3212C2A83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123088"/>
            <a:ext cx="12192001" cy="1020032"/>
          </a:xfrm>
          <a:prstGeom prst="rect">
            <a:avLst/>
          </a:prstGeom>
        </p:spPr>
      </p:pic>
      <p:pic>
        <p:nvPicPr>
          <p:cNvPr id="8" name="Image 7">
            <a:extLst>
              <a:ext uri="{FF2B5EF4-FFF2-40B4-BE49-F238E27FC236}">
                <a16:creationId xmlns:a16="http://schemas.microsoft.com/office/drawing/2014/main" id="{BDDD807D-14B3-4648-8C69-3D848F4DC77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15561" y="-72378"/>
            <a:ext cx="1847163" cy="955884"/>
          </a:xfrm>
          <a:prstGeom prst="rect">
            <a:avLst/>
          </a:prstGeom>
        </p:spPr>
      </p:pic>
      <p:pic>
        <p:nvPicPr>
          <p:cNvPr id="9" name="Image 8">
            <a:extLst>
              <a:ext uri="{FF2B5EF4-FFF2-40B4-BE49-F238E27FC236}">
                <a16:creationId xmlns:a16="http://schemas.microsoft.com/office/drawing/2014/main" id="{05C9CD01-2EED-40F9-A0D1-7A322A1537A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1072460">
            <a:off x="-309495" y="-506017"/>
            <a:ext cx="1254469" cy="1254469"/>
          </a:xfrm>
          <a:prstGeom prst="rect">
            <a:avLst/>
          </a:prstGeom>
        </p:spPr>
      </p:pic>
      <p:sp>
        <p:nvSpPr>
          <p:cNvPr id="10" name="Espace réservé de la date 1">
            <a:extLst>
              <a:ext uri="{FF2B5EF4-FFF2-40B4-BE49-F238E27FC236}">
                <a16:creationId xmlns:a16="http://schemas.microsoft.com/office/drawing/2014/main" id="{AE441196-38B3-44F8-91A2-40BF42E514A3}"/>
              </a:ext>
            </a:extLst>
          </p:cNvPr>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1" name="Espace réservé du pied de page 2">
            <a:extLst>
              <a:ext uri="{FF2B5EF4-FFF2-40B4-BE49-F238E27FC236}">
                <a16:creationId xmlns:a16="http://schemas.microsoft.com/office/drawing/2014/main" id="{963AAD08-F901-4A02-9D3A-794AFBF9F7DB}"/>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12" name="Espace réservé du numéro de diapositive 5">
            <a:extLst>
              <a:ext uri="{FF2B5EF4-FFF2-40B4-BE49-F238E27FC236}">
                <a16:creationId xmlns:a16="http://schemas.microsoft.com/office/drawing/2014/main" id="{EA1122B1-02BF-40E2-82CB-89990A733736}"/>
              </a:ext>
            </a:extLst>
          </p:cNvPr>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1207667985"/>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B59DDDB-D96E-4E0A-9A39-EA3212C2A83D}"/>
              </a:ext>
            </a:extLst>
          </p:cNvPr>
          <p:cNvPicPr>
            <a:picLocks noChangeAspect="1"/>
          </p:cNvPicPr>
          <p:nvPr userDrawn="1"/>
        </p:nvPicPr>
        <p:blipFill rotWithShape="1">
          <a:blip r:embed="rId4"/>
          <a:srcRect b="85126"/>
          <a:stretch/>
        </p:blipFill>
        <p:spPr>
          <a:xfrm>
            <a:off x="0" y="-123088"/>
            <a:ext cx="12192001" cy="1020032"/>
          </a:xfrm>
          <a:prstGeom prst="rect">
            <a:avLst/>
          </a:prstGeom>
        </p:spPr>
      </p:pic>
      <p:pic>
        <p:nvPicPr>
          <p:cNvPr id="8" name="Image 7">
            <a:extLst>
              <a:ext uri="{FF2B5EF4-FFF2-40B4-BE49-F238E27FC236}">
                <a16:creationId xmlns:a16="http://schemas.microsoft.com/office/drawing/2014/main" id="{BDDD807D-14B3-4648-8C69-3D848F4DC77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15561" y="-72378"/>
            <a:ext cx="1847163" cy="955884"/>
          </a:xfrm>
          <a:prstGeom prst="rect">
            <a:avLst/>
          </a:prstGeom>
        </p:spPr>
      </p:pic>
      <p:pic>
        <p:nvPicPr>
          <p:cNvPr id="9" name="Image 8">
            <a:extLst>
              <a:ext uri="{FF2B5EF4-FFF2-40B4-BE49-F238E27FC236}">
                <a16:creationId xmlns:a16="http://schemas.microsoft.com/office/drawing/2014/main" id="{05C9CD01-2EED-40F9-A0D1-7A322A1537A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1072460">
            <a:off x="-309495" y="-506017"/>
            <a:ext cx="1254469" cy="1254469"/>
          </a:xfrm>
          <a:prstGeom prst="rect">
            <a:avLst/>
          </a:prstGeom>
        </p:spPr>
      </p:pic>
      <p:sp>
        <p:nvSpPr>
          <p:cNvPr id="10" name="Espace réservé de la date 1">
            <a:extLst>
              <a:ext uri="{FF2B5EF4-FFF2-40B4-BE49-F238E27FC236}">
                <a16:creationId xmlns:a16="http://schemas.microsoft.com/office/drawing/2014/main" id="{AE441196-38B3-44F8-91A2-40BF42E514A3}"/>
              </a:ext>
            </a:extLst>
          </p:cNvPr>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1" name="Espace réservé du pied de page 2">
            <a:extLst>
              <a:ext uri="{FF2B5EF4-FFF2-40B4-BE49-F238E27FC236}">
                <a16:creationId xmlns:a16="http://schemas.microsoft.com/office/drawing/2014/main" id="{963AAD08-F901-4A02-9D3A-794AFBF9F7DB}"/>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12" name="Espace réservé du numéro de diapositive 5">
            <a:extLst>
              <a:ext uri="{FF2B5EF4-FFF2-40B4-BE49-F238E27FC236}">
                <a16:creationId xmlns:a16="http://schemas.microsoft.com/office/drawing/2014/main" id="{EA1122B1-02BF-40E2-82CB-89990A733736}"/>
              </a:ext>
            </a:extLst>
          </p:cNvPr>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4145213474"/>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 name="Image 4"/>
          <p:cNvPicPr/>
          <p:nvPr/>
        </p:nvPicPr>
        <p:blipFill>
          <a:blip r:embed="rId16"/>
          <a:srcRect b="85123"/>
          <a:stretch/>
        </p:blipFill>
        <p:spPr>
          <a:xfrm>
            <a:off x="0" y="-123120"/>
            <a:ext cx="12191400" cy="1019160"/>
          </a:xfrm>
          <a:prstGeom prst="rect">
            <a:avLst/>
          </a:prstGeom>
          <a:ln w="0">
            <a:noFill/>
          </a:ln>
        </p:spPr>
      </p:pic>
      <p:pic>
        <p:nvPicPr>
          <p:cNvPr id="134" name="Image 7"/>
          <p:cNvPicPr/>
          <p:nvPr/>
        </p:nvPicPr>
        <p:blipFill>
          <a:blip r:embed="rId17"/>
          <a:stretch/>
        </p:blipFill>
        <p:spPr>
          <a:xfrm>
            <a:off x="9638640" y="-72360"/>
            <a:ext cx="1846440" cy="955080"/>
          </a:xfrm>
          <a:prstGeom prst="rect">
            <a:avLst/>
          </a:prstGeom>
          <a:ln w="0">
            <a:noFill/>
          </a:ln>
        </p:spPr>
      </p:pic>
      <p:pic>
        <p:nvPicPr>
          <p:cNvPr id="135" name="Image 8"/>
          <p:cNvPicPr/>
          <p:nvPr/>
        </p:nvPicPr>
        <p:blipFill>
          <a:blip r:embed="rId18"/>
          <a:stretch/>
        </p:blipFill>
        <p:spPr>
          <a:xfrm rot="11072400">
            <a:off x="-308160" y="-505080"/>
            <a:ext cx="1253880" cy="1253880"/>
          </a:xfrm>
          <a:prstGeom prst="rect">
            <a:avLst/>
          </a:prstGeom>
          <a:ln w="0">
            <a:noFill/>
          </a:ln>
        </p:spPr>
      </p:pic>
      <p:sp>
        <p:nvSpPr>
          <p:cNvPr id="136" name="ZoneTexte 12"/>
          <p:cNvSpPr/>
          <p:nvPr/>
        </p:nvSpPr>
        <p:spPr>
          <a:xfrm>
            <a:off x="11444040" y="0"/>
            <a:ext cx="54072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4000" b="1" strike="noStrike" spc="-1">
                <a:solidFill>
                  <a:srgbClr val="FFFFFF"/>
                </a:solidFill>
                <a:latin typeface="Calibri"/>
                <a:ea typeface="DejaVu Sans"/>
              </a:rPr>
              <a:t>+</a:t>
            </a:r>
            <a:endParaRPr lang="fr-FR" sz="4000" b="0" strike="noStrike" spc="-1">
              <a:solidFill>
                <a:srgbClr val="000000"/>
              </a:solidFill>
              <a:latin typeface="Arial"/>
            </a:endParaRPr>
          </a:p>
        </p:txBody>
      </p:sp>
      <p:sp>
        <p:nvSpPr>
          <p:cNvPr id="137" name="PlaceHolder 1"/>
          <p:cNvSpPr>
            <a:spLocks noGrp="1"/>
          </p:cNvSpPr>
          <p:nvPr>
            <p:ph type="ftr" idx="7"/>
          </p:nvPr>
        </p:nvSpPr>
        <p:spPr>
          <a:xfrm>
            <a:off x="4038480" y="6356520"/>
            <a:ext cx="411408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r-FR" sz="1400" b="0" strike="noStrike" spc="-1">
                <a:solidFill>
                  <a:srgbClr val="000000"/>
                </a:solidFill>
                <a:latin typeface="Times New Roman"/>
              </a:defRPr>
            </a:lvl1pPr>
          </a:lstStyle>
          <a:p>
            <a:pPr indent="0" algn="ctr">
              <a:lnSpc>
                <a:spcPct val="100000"/>
              </a:lnSpc>
              <a:buNone/>
              <a:tabLst>
                <a:tab pos="0" algn="l"/>
              </a:tabLst>
            </a:pPr>
            <a:endParaRPr lang="fr-FR" sz="1400" b="0" strike="noStrike" spc="-1">
              <a:solidFill>
                <a:srgbClr val="000000"/>
              </a:solidFill>
              <a:latin typeface="Times New Roman"/>
            </a:endParaRPr>
          </a:p>
        </p:txBody>
      </p:sp>
      <p:sp>
        <p:nvSpPr>
          <p:cNvPr id="138" name="PlaceHolder 2"/>
          <p:cNvSpPr>
            <a:spLocks noGrp="1"/>
          </p:cNvSpPr>
          <p:nvPr>
            <p:ph type="sldNum" idx="8"/>
          </p:nvPr>
        </p:nvSpPr>
        <p:spPr>
          <a:xfrm>
            <a:off x="8610480" y="6356520"/>
            <a:ext cx="2742480" cy="3643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fr-FR" sz="1200" b="0" strike="noStrike" spc="-1">
                <a:solidFill>
                  <a:srgbClr val="8B8B8B"/>
                </a:solidFill>
                <a:latin typeface="Calibri"/>
              </a:defRPr>
            </a:lvl1pPr>
          </a:lstStyle>
          <a:p>
            <a:pPr indent="0" algn="r">
              <a:lnSpc>
                <a:spcPct val="100000"/>
              </a:lnSpc>
              <a:buNone/>
              <a:tabLst>
                <a:tab pos="0" algn="l"/>
              </a:tabLst>
            </a:pPr>
            <a:fld id="{BE298368-044D-49D5-BFE7-C1126991CC7F}" type="slidenum">
              <a:rPr lang="fr-FR" sz="1200" b="0" strike="noStrike" spc="-1">
                <a:solidFill>
                  <a:srgbClr val="8B8B8B"/>
                </a:solidFill>
                <a:latin typeface="Calibri"/>
              </a:rPr>
              <a:t>‹N°›</a:t>
            </a:fld>
            <a:endParaRPr lang="fr-FR" sz="1200" b="0" strike="noStrike" spc="-1">
              <a:solidFill>
                <a:srgbClr val="000000"/>
              </a:solidFill>
              <a:latin typeface="Times New Roman"/>
            </a:endParaRPr>
          </a:p>
        </p:txBody>
      </p:sp>
      <p:sp>
        <p:nvSpPr>
          <p:cNvPr id="139" name="PlaceHolder 3"/>
          <p:cNvSpPr>
            <a:spLocks noGrp="1"/>
          </p:cNvSpPr>
          <p:nvPr>
            <p:ph type="dt" idx="9"/>
          </p:nvPr>
        </p:nvSpPr>
        <p:spPr>
          <a:xfrm>
            <a:off x="838080" y="6356520"/>
            <a:ext cx="2742480" cy="364320"/>
          </a:xfrm>
          <a:prstGeom prst="rect">
            <a:avLst/>
          </a:prstGeom>
          <a:noFill/>
          <a:ln w="0">
            <a:noFill/>
          </a:ln>
        </p:spPr>
        <p:txBody>
          <a:bodyPr lIns="90000" tIns="45000" rIns="90000" bIns="45000" anchor="ctr">
            <a:noAutofit/>
          </a:bodyPr>
          <a:lstStyle>
            <a:lvl1pPr indent="0">
              <a:buNone/>
              <a:defRPr lang="fr-FR" sz="1400" b="0" strike="noStrike" spc="-1">
                <a:solidFill>
                  <a:srgbClr val="000000"/>
                </a:solidFill>
                <a:latin typeface="Times New Roman"/>
              </a:defRPr>
            </a:lvl1pPr>
          </a:lstStyle>
          <a:p>
            <a:pPr indent="0">
              <a:buNone/>
            </a:pPr>
            <a:endParaRPr lang="fr-FR" sz="1400" b="0" strike="noStrike" spc="-1">
              <a:solidFill>
                <a:srgbClr val="000000"/>
              </a:solidFill>
              <a:latin typeface="Times New Roman"/>
            </a:endParaRPr>
          </a:p>
        </p:txBody>
      </p:sp>
      <p:sp>
        <p:nvSpPr>
          <p:cNvPr id="14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strike="noStrike" spc="-1">
                <a:solidFill>
                  <a:srgbClr val="000000"/>
                </a:solidFill>
                <a:latin typeface="Arial"/>
              </a:rPr>
              <a:t>Cliquez pour éditer le format du texte-titre</a:t>
            </a:r>
          </a:p>
        </p:txBody>
      </p:sp>
      <p:sp>
        <p:nvSpPr>
          <p:cNvPr id="14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extLst>
      <p:ext uri="{BB962C8B-B14F-4D97-AF65-F5344CB8AC3E}">
        <p14:creationId xmlns:p14="http://schemas.microsoft.com/office/powerpoint/2010/main" val="21995569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B59DDDB-D96E-4E0A-9A39-EA3212C2A83D}"/>
              </a:ext>
            </a:extLst>
          </p:cNvPr>
          <p:cNvPicPr>
            <a:picLocks noChangeAspect="1"/>
          </p:cNvPicPr>
          <p:nvPr userDrawn="1"/>
        </p:nvPicPr>
        <p:blipFill rotWithShape="1">
          <a:blip r:embed="rId6"/>
          <a:srcRect b="85126"/>
          <a:stretch/>
        </p:blipFill>
        <p:spPr>
          <a:xfrm>
            <a:off x="0" y="-123088"/>
            <a:ext cx="12192001" cy="1020032"/>
          </a:xfrm>
          <a:prstGeom prst="rect">
            <a:avLst/>
          </a:prstGeom>
        </p:spPr>
      </p:pic>
      <p:pic>
        <p:nvPicPr>
          <p:cNvPr id="8" name="Image 7">
            <a:extLst>
              <a:ext uri="{FF2B5EF4-FFF2-40B4-BE49-F238E27FC236}">
                <a16:creationId xmlns:a16="http://schemas.microsoft.com/office/drawing/2014/main" id="{BDDD807D-14B3-4648-8C69-3D848F4DC7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215561" y="-72378"/>
            <a:ext cx="1847163" cy="955884"/>
          </a:xfrm>
          <a:prstGeom prst="rect">
            <a:avLst/>
          </a:prstGeom>
        </p:spPr>
      </p:pic>
      <p:pic>
        <p:nvPicPr>
          <p:cNvPr id="9" name="Image 8">
            <a:extLst>
              <a:ext uri="{FF2B5EF4-FFF2-40B4-BE49-F238E27FC236}">
                <a16:creationId xmlns:a16="http://schemas.microsoft.com/office/drawing/2014/main" id="{05C9CD01-2EED-40F9-A0D1-7A322A1537A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072460">
            <a:off x="-309495" y="-506017"/>
            <a:ext cx="1254469" cy="1254469"/>
          </a:xfrm>
          <a:prstGeom prst="rect">
            <a:avLst/>
          </a:prstGeom>
        </p:spPr>
      </p:pic>
      <p:sp>
        <p:nvSpPr>
          <p:cNvPr id="10" name="Espace réservé de la date 1">
            <a:extLst>
              <a:ext uri="{FF2B5EF4-FFF2-40B4-BE49-F238E27FC236}">
                <a16:creationId xmlns:a16="http://schemas.microsoft.com/office/drawing/2014/main" id="{AE441196-38B3-44F8-91A2-40BF42E514A3}"/>
              </a:ext>
            </a:extLst>
          </p:cNvPr>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60B25-CE82-4AAD-8941-6E72BE0FE118}" type="datetime1">
              <a:rPr lang="fr-FR" smtClean="0"/>
              <a:t>13/06/2024</a:t>
            </a:fld>
            <a:endParaRPr lang="fr-FR"/>
          </a:p>
        </p:txBody>
      </p:sp>
      <p:sp>
        <p:nvSpPr>
          <p:cNvPr id="11" name="Espace réservé du pied de page 2">
            <a:extLst>
              <a:ext uri="{FF2B5EF4-FFF2-40B4-BE49-F238E27FC236}">
                <a16:creationId xmlns:a16="http://schemas.microsoft.com/office/drawing/2014/main" id="{963AAD08-F901-4A02-9D3A-794AFBF9F7DB}"/>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2" name="Espace réservé du numéro de diapositive 5">
            <a:extLst>
              <a:ext uri="{FF2B5EF4-FFF2-40B4-BE49-F238E27FC236}">
                <a16:creationId xmlns:a16="http://schemas.microsoft.com/office/drawing/2014/main" id="{EA1122B1-02BF-40E2-82CB-89990A733736}"/>
              </a:ext>
            </a:extLst>
          </p:cNvPr>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8528-8995-41C5-85C7-06E3E0B70F35}" type="slidenum">
              <a:rPr lang="fr-FR" smtClean="0"/>
              <a:t>‹N°›</a:t>
            </a:fld>
            <a:endParaRPr lang="fr-FR"/>
          </a:p>
        </p:txBody>
      </p:sp>
    </p:spTree>
    <p:extLst>
      <p:ext uri="{BB962C8B-B14F-4D97-AF65-F5344CB8AC3E}">
        <p14:creationId xmlns:p14="http://schemas.microsoft.com/office/powerpoint/2010/main" val="3084549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5" name="Image 4"/>
          <p:cNvPicPr>
            <a:picLocks noChangeAspect="1"/>
          </p:cNvPicPr>
          <p:nvPr userDrawn="1"/>
        </p:nvPicPr>
        <p:blipFill>
          <a:blip r:embed="rId5"/>
          <a:srcRect b="85126"/>
          <a:stretch/>
        </p:blipFill>
        <p:spPr bwMode="auto">
          <a:xfrm>
            <a:off x="0" y="-123088"/>
            <a:ext cx="12192001" cy="1020032"/>
          </a:xfrm>
          <a:prstGeom prst="rect">
            <a:avLst/>
          </a:prstGeom>
        </p:spPr>
      </p:pic>
      <p:pic>
        <p:nvPicPr>
          <p:cNvPr id="8" name="Image 7"/>
          <p:cNvPicPr>
            <a:picLocks noChangeAspect="1"/>
          </p:cNvPicPr>
          <p:nvPr userDrawn="1"/>
        </p:nvPicPr>
        <p:blipFill>
          <a:blip r:embed="rId6"/>
          <a:stretch/>
        </p:blipFill>
        <p:spPr bwMode="auto">
          <a:xfrm>
            <a:off x="10215561" y="-72378"/>
            <a:ext cx="1847163" cy="955884"/>
          </a:xfrm>
          <a:prstGeom prst="rect">
            <a:avLst/>
          </a:prstGeom>
        </p:spPr>
      </p:pic>
      <p:pic>
        <p:nvPicPr>
          <p:cNvPr id="9" name="Image 8"/>
          <p:cNvPicPr>
            <a:picLocks noChangeAspect="1"/>
          </p:cNvPicPr>
          <p:nvPr userDrawn="1"/>
        </p:nvPicPr>
        <p:blipFill>
          <a:blip r:embed="rId7"/>
          <a:stretch/>
        </p:blipFill>
        <p:spPr bwMode="auto">
          <a:xfrm rot="11072460">
            <a:off x="-309495" y="-506017"/>
            <a:ext cx="1254468" cy="1254468"/>
          </a:xfrm>
          <a:prstGeom prst="rect">
            <a:avLst/>
          </a:prstGeom>
        </p:spPr>
      </p:pic>
      <p:sp>
        <p:nvSpPr>
          <p:cNvPr id="10" name="Espace réservé de la date 1"/>
          <p:cNvSpPr>
            <a:spLocks noGrp="1"/>
          </p:cNvSpPr>
          <p:nvPr userDrawn="1">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260B25-CE82-4AAD-8941-6E72BE0FE118}" type="datetime1">
              <a:rPr lang="fr-FR"/>
              <a:t>13/06/2024</a:t>
            </a:fld>
            <a:endParaRPr lang="fr-FR"/>
          </a:p>
        </p:txBody>
      </p:sp>
      <p:sp>
        <p:nvSpPr>
          <p:cNvPr id="11" name="Espace réservé du pied de page 2"/>
          <p:cNvSpPr>
            <a:spLocks noGrp="1"/>
          </p:cNvSpPr>
          <p:nvPr userDrawn="1">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12" name="Espace réservé du numéro de diapositive 5"/>
          <p:cNvSpPr>
            <a:spLocks noGrp="1"/>
          </p:cNvSpPr>
          <p:nvPr userDrawn="1">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4E8528-8995-41C5-85C7-06E3E0B70F35}" type="slidenum">
              <a:rPr lang="fr-FR"/>
              <a:t>‹N°›</a:t>
            </a:fld>
            <a:endParaRPr lang="fr-FR"/>
          </a:p>
        </p:txBody>
      </p:sp>
    </p:spTree>
    <p:extLst>
      <p:ext uri="{BB962C8B-B14F-4D97-AF65-F5344CB8AC3E}">
        <p14:creationId xmlns:p14="http://schemas.microsoft.com/office/powerpoint/2010/main" val="13638870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sldNum="0" hdr="0" ftr="0" dt="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fr-F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10" name="Google Shape;10;p1"/>
          <p:cNvSpPr txBox="1">
            <a:spLocks noGrp="1"/>
          </p:cNvSpPr>
          <p:nvPr>
            <p:ph type="title"/>
          </p:nvPr>
        </p:nvSpPr>
        <p:spPr bwMode="auto">
          <a:xfrm>
            <a:off x="479999" y="1200000"/>
            <a:ext cx="11232000" cy="9600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dk1"/>
              </a:buClr>
              <a:buSzPts val="2550"/>
              <a:buFont typeface="Arial"/>
              <a:buNone/>
              <a:defRPr sz="2550" b="1" i="0" u="none" strike="noStrike" cap="none">
                <a:solidFill>
                  <a:schemeClr val="dk1"/>
                </a:solidFill>
                <a:latin typeface="Arial"/>
                <a:ea typeface="Arial"/>
                <a:cs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11" name="Google Shape;11;p1"/>
          <p:cNvSpPr txBox="1">
            <a:spLocks noGrp="1"/>
          </p:cNvSpPr>
          <p:nvPr>
            <p:ph type="body" idx="1"/>
          </p:nvPr>
        </p:nvSpPr>
        <p:spPr bwMode="auto">
          <a:xfrm>
            <a:off x="479999" y="2448000"/>
            <a:ext cx="11232000" cy="343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050"/>
              <a:buFont typeface="Arial"/>
              <a:buNone/>
              <a:defRPr sz="1050" b="0" i="0" u="none" strike="noStrike" cap="none">
                <a:solidFill>
                  <a:schemeClr val="dk1"/>
                </a:solidFill>
                <a:latin typeface="Arial"/>
                <a:ea typeface="Arial"/>
                <a:cs typeface="Arial"/>
              </a:defRPr>
            </a:lvl1pPr>
            <a:lvl2pPr marL="914400" marR="0" lvl="1" indent="-288924" algn="l">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defRPr>
            </a:lvl2pPr>
            <a:lvl3pPr marL="1371600" marR="0" lvl="2" indent="-282575" algn="l">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defRPr>
            </a:lvl3pPr>
            <a:lvl4pPr marL="1828800" marR="0" lvl="3" indent="-276225" algn="l">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defRPr>
            </a:lvl4pPr>
            <a:lvl5pPr marL="2286000" marR="0" lvl="4" indent="-273050" algn="l">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9pPr>
          </a:lstStyle>
          <a:p>
            <a:pPr>
              <a:defRPr/>
            </a:pPr>
            <a:endParaRPr/>
          </a:p>
        </p:txBody>
      </p:sp>
      <p:pic>
        <p:nvPicPr>
          <p:cNvPr id="2" name="Image 1"/>
          <p:cNvPicPr>
            <a:picLocks noChangeAspect="1"/>
          </p:cNvPicPr>
          <p:nvPr userDrawn="1"/>
        </p:nvPicPr>
        <p:blipFill>
          <a:blip r:embed="rId3"/>
          <a:srcRect b="85126"/>
          <a:stretch/>
        </p:blipFill>
        <p:spPr bwMode="auto">
          <a:xfrm>
            <a:off x="0" y="-123088"/>
            <a:ext cx="12192001" cy="1020032"/>
          </a:xfrm>
          <a:prstGeom prst="rect">
            <a:avLst/>
          </a:prstGeom>
        </p:spPr>
      </p:pic>
      <p:pic>
        <p:nvPicPr>
          <p:cNvPr id="3" name="Image 2"/>
          <p:cNvPicPr>
            <a:picLocks noChangeAspect="1"/>
          </p:cNvPicPr>
          <p:nvPr userDrawn="1"/>
        </p:nvPicPr>
        <p:blipFill>
          <a:blip r:embed="rId4"/>
          <a:stretch/>
        </p:blipFill>
        <p:spPr bwMode="auto">
          <a:xfrm>
            <a:off x="9638513" y="-72378"/>
            <a:ext cx="1847163" cy="955884"/>
          </a:xfrm>
          <a:prstGeom prst="rect">
            <a:avLst/>
          </a:prstGeom>
        </p:spPr>
      </p:pic>
      <p:sp>
        <p:nvSpPr>
          <p:cNvPr id="4" name="ZoneTexte 3"/>
          <p:cNvSpPr txBox="1"/>
          <p:nvPr userDrawn="1"/>
        </p:nvSpPr>
        <p:spPr bwMode="auto">
          <a:xfrm>
            <a:off x="11444027" y="0"/>
            <a:ext cx="541538" cy="707886"/>
          </a:xfrm>
          <a:prstGeom prst="rect">
            <a:avLst/>
          </a:prstGeom>
          <a:noFill/>
        </p:spPr>
        <p:txBody>
          <a:bodyPr wrap="square" rtlCol="0">
            <a:spAutoFit/>
          </a:bodyPr>
          <a:lstStyle/>
          <a:p>
            <a:pPr>
              <a:defRPr/>
            </a:pPr>
            <a:r>
              <a:rPr lang="fr-FR" sz="4000" b="1">
                <a:solidFill>
                  <a:schemeClr val="bg1"/>
                </a:solidFill>
              </a:rPr>
              <a:t>+</a:t>
            </a:r>
            <a:endParaRPr/>
          </a:p>
        </p:txBody>
      </p:sp>
      <p:pic>
        <p:nvPicPr>
          <p:cNvPr id="5" name="Image 4"/>
          <p:cNvPicPr>
            <a:picLocks noChangeAspect="1"/>
          </p:cNvPicPr>
          <p:nvPr userDrawn="1"/>
        </p:nvPicPr>
        <p:blipFill>
          <a:blip r:embed="rId5"/>
          <a:stretch/>
        </p:blipFill>
        <p:spPr bwMode="auto">
          <a:xfrm rot="11072460">
            <a:off x="-309495" y="-506017"/>
            <a:ext cx="1254468" cy="1254468"/>
          </a:xfrm>
          <a:prstGeom prst="rect">
            <a:avLst/>
          </a:prstGeom>
        </p:spPr>
      </p:pic>
    </p:spTree>
    <p:extLst>
      <p:ext uri="{BB962C8B-B14F-4D97-AF65-F5344CB8AC3E}">
        <p14:creationId xmlns:p14="http://schemas.microsoft.com/office/powerpoint/2010/main" val="140874406"/>
      </p:ext>
    </p:extLst>
  </p:cSld>
  <p:clrMap bg1="lt1" tx1="dk1" bg2="dk2" tx2="lt2" accent1="accent1" accent2="accent2" accent3="accent3" accent4="accent4" accent5="accent5" accent6="accent6" hlink="hlink" folHlink="folHlink"/>
  <p:sldLayoutIdLst>
    <p:sldLayoutId id="2147483709" r:id="rId1"/>
  </p:sldLayoutIdLst>
  <p:hf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3750" b="0" i="0" u="none" strike="noStrike" cap="none">
          <a:solidFill>
            <a:srgbClr val="000000"/>
          </a:solidFill>
          <a:latin typeface="Arial"/>
          <a:ea typeface="Arial"/>
          <a:cs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5" name="Text Box 8"/>
          <p:cNvSpPr txBox="1">
            <a:spLocks noChangeArrowheads="1"/>
          </p:cNvSpPr>
          <p:nvPr userDrawn="1"/>
        </p:nvSpPr>
        <p:spPr bwMode="auto">
          <a:xfrm>
            <a:off x="11869615" y="6563553"/>
            <a:ext cx="457200" cy="156743"/>
          </a:xfrm>
          <a:prstGeom prst="rect">
            <a:avLst/>
          </a:prstGeom>
          <a:noFill/>
          <a:ln>
            <a:noFill/>
          </a:ln>
          <a:effectLst/>
        </p:spPr>
        <p:txBody>
          <a:bodyPr lIns="67500" tIns="35100" rIns="67500" bIns="35100">
            <a:spAutoFit/>
          </a:bodyPr>
          <a:lstStyle/>
          <a:p>
            <a:pPr>
              <a:lnSpc>
                <a:spcPct val="93000"/>
              </a:lnSpc>
              <a:spcBef>
                <a:spcPts val="0"/>
              </a:spcBef>
              <a:buClr>
                <a:srgbClr val="000000"/>
              </a:buClr>
              <a:buSzPct val="100000"/>
              <a:buFont typeface="Times New Roman"/>
              <a:buNone/>
              <a:defRPr/>
            </a:pPr>
            <a:fld id="{59509B94-84A5-BF4F-9C2A-7EA9B89B457B}" type="slidenum">
              <a:rPr lang="fr-FR" sz="600" b="0">
                <a:solidFill>
                  <a:srgbClr val="494C51"/>
                </a:solidFill>
                <a:latin typeface="ＭＳ Ｐゴシック"/>
                <a:cs typeface="Arial"/>
              </a:rPr>
              <a:t>‹N°›</a:t>
            </a:fld>
            <a:endParaRPr lang="fr-FR" sz="600" b="0">
              <a:solidFill>
                <a:srgbClr val="494C51"/>
              </a:solidFill>
              <a:latin typeface="ＭＳ Ｐゴシック"/>
              <a:cs typeface="Arial"/>
            </a:endParaRPr>
          </a:p>
        </p:txBody>
      </p:sp>
      <p:sp>
        <p:nvSpPr>
          <p:cNvPr id="6" name="Line 10"/>
          <p:cNvSpPr>
            <a:spLocks noChangeShapeType="1"/>
          </p:cNvSpPr>
          <p:nvPr userDrawn="1"/>
        </p:nvSpPr>
        <p:spPr bwMode="auto">
          <a:xfrm>
            <a:off x="11869615" y="6609984"/>
            <a:ext cx="0" cy="204788"/>
          </a:xfrm>
          <a:prstGeom prst="line">
            <a:avLst/>
          </a:prstGeom>
          <a:noFill/>
          <a:ln w="3175" cmpd="sng">
            <a:solidFill>
              <a:schemeClr val="bg1">
                <a:lumMod val="65000"/>
              </a:schemeClr>
            </a:solidFill>
            <a:round/>
            <a:headEnd/>
            <a:tailEnd/>
          </a:ln>
          <a:effectLst/>
        </p:spPr>
        <p:txBody>
          <a:bodyPr wrap="none" anchor="ctr"/>
          <a:lstStyle/>
          <a:p>
            <a:pPr>
              <a:defRPr/>
            </a:pPr>
            <a:endParaRPr lang="fr-FR" sz="1350">
              <a:cs typeface="Arial"/>
            </a:endParaRPr>
          </a:p>
        </p:txBody>
      </p:sp>
      <p:pic>
        <p:nvPicPr>
          <p:cNvPr id="9" name="Image" descr="Image"/>
          <p:cNvPicPr>
            <a:picLocks noChangeAspect="1"/>
          </p:cNvPicPr>
          <p:nvPr userDrawn="1"/>
        </p:nvPicPr>
        <p:blipFill>
          <a:blip r:embed="rId3"/>
          <a:stretch/>
        </p:blipFill>
        <p:spPr bwMode="auto">
          <a:xfrm>
            <a:off x="-2" y="2575327"/>
            <a:ext cx="12219448" cy="4298400"/>
          </a:xfrm>
          <a:prstGeom prst="rect">
            <a:avLst/>
          </a:prstGeom>
          <a:ln w="12700">
            <a:miter lim="400000"/>
          </a:ln>
        </p:spPr>
      </p:pic>
      <p:pic>
        <p:nvPicPr>
          <p:cNvPr id="8" name="Image" descr="Image"/>
          <p:cNvPicPr>
            <a:picLocks noChangeAspect="1"/>
          </p:cNvPicPr>
          <p:nvPr userDrawn="1"/>
        </p:nvPicPr>
        <p:blipFill>
          <a:blip r:embed="rId4"/>
          <a:stretch/>
        </p:blipFill>
        <p:spPr bwMode="auto">
          <a:xfrm>
            <a:off x="-669850" y="-36271"/>
            <a:ext cx="12913680" cy="6930541"/>
          </a:xfrm>
          <a:prstGeom prst="rect">
            <a:avLst/>
          </a:prstGeom>
          <a:ln w="12700">
            <a:miter lim="400000"/>
          </a:ln>
        </p:spPr>
      </p:pic>
      <p:pic>
        <p:nvPicPr>
          <p:cNvPr id="14" name="Image 13"/>
          <p:cNvPicPr>
            <a:picLocks noChangeAspect="1"/>
          </p:cNvPicPr>
          <p:nvPr userDrawn="1"/>
        </p:nvPicPr>
        <p:blipFill>
          <a:blip r:embed="rId5"/>
          <a:stretch/>
        </p:blipFill>
        <p:spPr bwMode="auto">
          <a:xfrm>
            <a:off x="9977731" y="-174271"/>
            <a:ext cx="2099282" cy="1086353"/>
          </a:xfrm>
          <a:prstGeom prst="rect">
            <a:avLst/>
          </a:prstGeom>
        </p:spPr>
      </p:pic>
      <p:pic>
        <p:nvPicPr>
          <p:cNvPr id="15" name="Image 14"/>
          <p:cNvPicPr>
            <a:picLocks noChangeAspect="1"/>
          </p:cNvPicPr>
          <p:nvPr userDrawn="1"/>
        </p:nvPicPr>
        <p:blipFill>
          <a:blip r:embed="rId6"/>
          <a:stretch/>
        </p:blipFill>
        <p:spPr bwMode="auto">
          <a:xfrm rot="11072460">
            <a:off x="-994614" y="-1789955"/>
            <a:ext cx="3004680" cy="3004680"/>
          </a:xfrm>
          <a:prstGeom prst="rect">
            <a:avLst/>
          </a:prstGeom>
        </p:spPr>
      </p:pic>
    </p:spTree>
    <p:extLst>
      <p:ext uri="{BB962C8B-B14F-4D97-AF65-F5344CB8AC3E}">
        <p14:creationId xmlns:p14="http://schemas.microsoft.com/office/powerpoint/2010/main" val="2175389251"/>
      </p:ext>
    </p:extLst>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marL="0" algn="l" defTabSz="457200">
        <a:lnSpc>
          <a:spcPct val="90000"/>
        </a:lnSpc>
        <a:spcBef>
          <a:spcPts val="0"/>
        </a:spcBef>
        <a:spcAft>
          <a:spcPts val="0"/>
        </a:spcAft>
        <a:buNone/>
        <a:defRPr lang="fr-FR" sz="4000" b="0">
          <a:solidFill>
            <a:schemeClr val="tx1"/>
          </a:solidFill>
          <a:latin typeface="Roboto Condensed Light"/>
          <a:ea typeface="Roboto Condensed Light"/>
          <a:cs typeface="Roboto Condensed Light"/>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fr-FR"/>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5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2.xml"/><Relationship Id="rId5" Type="http://schemas.openxmlformats.org/officeDocument/2006/relationships/chart" Target="../charts/char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ags" Target="../tags/tag13.xml"/><Relationship Id="rId4" Type="http://schemas.openxmlformats.org/officeDocument/2006/relationships/image" Target="../media/image5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1.xml"/><Relationship Id="rId7" Type="http://schemas.openxmlformats.org/officeDocument/2006/relationships/image" Target="../media/image59.png"/><Relationship Id="rId2" Type="http://schemas.openxmlformats.org/officeDocument/2006/relationships/slideLayout" Target="../slideLayouts/slideLayout20.xml"/><Relationship Id="rId1" Type="http://schemas.openxmlformats.org/officeDocument/2006/relationships/tags" Target="../tags/tag14.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18.png"/><Relationship Id="rId9"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notesSlide" Target="../notesSlides/notesSlide4.xml"/><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slideLayout" Target="../slideLayouts/slideLayout18.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tags" Target="../tags/tag6.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1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notesSlide" Target="../notesSlides/notesSlide5.xml"/><Relationship Id="rId7" Type="http://schemas.openxmlformats.org/officeDocument/2006/relationships/image" Target="../media/image45.jp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44.jpg"/><Relationship Id="rId5" Type="http://schemas.openxmlformats.org/officeDocument/2006/relationships/image" Target="../media/image43.jpg"/><Relationship Id="rId10" Type="http://schemas.openxmlformats.org/officeDocument/2006/relationships/image" Target="../media/image48.png"/><Relationship Id="rId4" Type="http://schemas.openxmlformats.org/officeDocument/2006/relationships/image" Target="../media/image18.png"/><Relationship Id="rId9" Type="http://schemas.openxmlformats.org/officeDocument/2006/relationships/image" Target="../media/image47.jpg"/></Relationships>
</file>

<file path=ppt/slides/_rels/slide8.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notesSlide" Target="../notesSlides/notesSlide6.xml"/><Relationship Id="rId7" Type="http://schemas.openxmlformats.org/officeDocument/2006/relationships/image" Target="../media/image46.jpg"/><Relationship Id="rId2" Type="http://schemas.openxmlformats.org/officeDocument/2006/relationships/slideLayout" Target="../slideLayouts/slideLayout27.xml"/><Relationship Id="rId1" Type="http://schemas.openxmlformats.org/officeDocument/2006/relationships/tags" Target="../tags/tag8.xml"/><Relationship Id="rId6" Type="http://schemas.openxmlformats.org/officeDocument/2006/relationships/image" Target="../media/image47.jpg"/><Relationship Id="rId11" Type="http://schemas.openxmlformats.org/officeDocument/2006/relationships/hyperlink" Target="http://www.joptimiz.green/" TargetMode="External"/><Relationship Id="rId5" Type="http://schemas.openxmlformats.org/officeDocument/2006/relationships/image" Target="../media/image50.png"/><Relationship Id="rId10" Type="http://schemas.openxmlformats.org/officeDocument/2006/relationships/image" Target="../media/image43.jpg"/><Relationship Id="rId4" Type="http://schemas.openxmlformats.org/officeDocument/2006/relationships/image" Target="../media/image49.png"/><Relationship Id="rId9" Type="http://schemas.openxmlformats.org/officeDocument/2006/relationships/image" Target="../media/image4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58A51-6B5A-42A8-A05A-6E573259B7F8}"/>
              </a:ext>
            </a:extLst>
          </p:cNvPr>
          <p:cNvSpPr/>
          <p:nvPr/>
        </p:nvSpPr>
        <p:spPr>
          <a:xfrm>
            <a:off x="999242" y="2378819"/>
            <a:ext cx="10392311"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1" normalizeH="0" baseline="0" noProof="0" dirty="0">
                <a:ln>
                  <a:noFill/>
                </a:ln>
                <a:solidFill>
                  <a:srgbClr val="FFFFFF"/>
                </a:solidFill>
                <a:effectLst/>
                <a:uLnTx/>
                <a:uFillTx/>
                <a:latin typeface="Quicksand"/>
                <a:ea typeface="+mn-ea"/>
                <a:cs typeface="+mn-cs"/>
              </a:rPr>
              <a:t>Le Programme CEE InTerLUD+, 2023-2026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1" u="none" strike="noStrike" kern="1200" cap="none" spc="-1" normalizeH="0" baseline="0" noProof="0" dirty="0">
                <a:ln>
                  <a:noFill/>
                </a:ln>
                <a:solidFill>
                  <a:srgbClr val="FFFFFF"/>
                </a:solidFill>
                <a:effectLst/>
                <a:uLnTx/>
                <a:uFillTx/>
                <a:latin typeface="Quicksand"/>
                <a:ea typeface="+mn-ea"/>
                <a:cs typeface="+mn-cs"/>
              </a:rPr>
              <a:t>Innovations Territoriales de Logistique urbaine durable</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4"/>
          <a:stretch>
            <a:fillRect/>
          </a:stretch>
        </p:blipFill>
        <p:spPr>
          <a:xfrm>
            <a:off x="7611141" y="372318"/>
            <a:ext cx="4338706" cy="1290354"/>
          </a:xfrm>
          <a:prstGeom prst="rect">
            <a:avLst/>
          </a:prstGeom>
        </p:spPr>
      </p:pic>
      <p:pic>
        <p:nvPicPr>
          <p:cNvPr id="4" name="Image 2">
            <a:extLst>
              <a:ext uri="{FF2B5EF4-FFF2-40B4-BE49-F238E27FC236}">
                <a16:creationId xmlns:a16="http://schemas.microsoft.com/office/drawing/2014/main" id="{8D195016-F72A-09F8-22CB-D8A8044B24E7}"/>
              </a:ext>
            </a:extLst>
          </p:cNvPr>
          <p:cNvPicPr/>
          <p:nvPr/>
        </p:nvPicPr>
        <p:blipFill>
          <a:blip r:embed="rId5"/>
          <a:stretch/>
        </p:blipFill>
        <p:spPr>
          <a:xfrm>
            <a:off x="372476" y="4980561"/>
            <a:ext cx="8693701" cy="1741251"/>
          </a:xfrm>
          <a:prstGeom prst="rect">
            <a:avLst/>
          </a:prstGeom>
          <a:ln w="0">
            <a:noFill/>
          </a:ln>
        </p:spPr>
      </p:pic>
      <p:sp>
        <p:nvSpPr>
          <p:cNvPr id="6" name="ZoneTexte 5">
            <a:extLst>
              <a:ext uri="{FF2B5EF4-FFF2-40B4-BE49-F238E27FC236}">
                <a16:creationId xmlns:a16="http://schemas.microsoft.com/office/drawing/2014/main" id="{5B6D7003-49AB-23EA-E1FA-4C90AF664E18}"/>
              </a:ext>
            </a:extLst>
          </p:cNvPr>
          <p:cNvSpPr txBox="1"/>
          <p:nvPr/>
        </p:nvSpPr>
        <p:spPr>
          <a:xfrm>
            <a:off x="10051121" y="4266112"/>
            <a:ext cx="13436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14 juin 2024</a:t>
            </a:r>
          </a:p>
        </p:txBody>
      </p:sp>
    </p:spTree>
    <p:custDataLst>
      <p:tags r:id="rId1"/>
    </p:custDataLst>
    <p:extLst>
      <p:ext uri="{BB962C8B-B14F-4D97-AF65-F5344CB8AC3E}">
        <p14:creationId xmlns:p14="http://schemas.microsoft.com/office/powerpoint/2010/main" val="25925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C974AFAB-A8C9-67A5-FA6F-6FA7C1E66818}"/>
              </a:ext>
            </a:extLst>
          </p:cNvPr>
          <p:cNvSpPr/>
          <p:nvPr/>
        </p:nvSpPr>
        <p:spPr>
          <a:xfrm>
            <a:off x="5478515" y="5996882"/>
            <a:ext cx="2322785" cy="616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BD5A9A06-464A-4457-459D-12913DEE255D}"/>
              </a:ext>
            </a:extLst>
          </p:cNvPr>
          <p:cNvGrpSpPr/>
          <p:nvPr/>
        </p:nvGrpSpPr>
        <p:grpSpPr>
          <a:xfrm>
            <a:off x="699827" y="3880484"/>
            <a:ext cx="3768691" cy="1223173"/>
            <a:chOff x="1216984" y="3189436"/>
            <a:chExt cx="4601788" cy="1223173"/>
          </a:xfrm>
        </p:grpSpPr>
        <p:grpSp>
          <p:nvGrpSpPr>
            <p:cNvPr id="5" name="Groupe 4">
              <a:extLst>
                <a:ext uri="{FF2B5EF4-FFF2-40B4-BE49-F238E27FC236}">
                  <a16:creationId xmlns:a16="http://schemas.microsoft.com/office/drawing/2014/main" id="{7B7B7412-09DF-2602-3281-5D4D8746E54C}"/>
                </a:ext>
              </a:extLst>
            </p:cNvPr>
            <p:cNvGrpSpPr/>
            <p:nvPr/>
          </p:nvGrpSpPr>
          <p:grpSpPr>
            <a:xfrm>
              <a:off x="1872807" y="3520056"/>
              <a:ext cx="1091966" cy="892553"/>
              <a:chOff x="-1019222" y="-800323"/>
              <a:chExt cx="1528752" cy="1249574"/>
            </a:xfrm>
            <a:solidFill>
              <a:srgbClr val="78C6C6"/>
            </a:solidFill>
          </p:grpSpPr>
          <p:sp>
            <p:nvSpPr>
              <p:cNvPr id="12" name="Ellipse 11">
                <a:extLst>
                  <a:ext uri="{FF2B5EF4-FFF2-40B4-BE49-F238E27FC236}">
                    <a16:creationId xmlns:a16="http://schemas.microsoft.com/office/drawing/2014/main" id="{BC712431-D271-ED22-E2C4-B30547A90AAC}"/>
                  </a:ext>
                </a:extLst>
              </p:cNvPr>
              <p:cNvSpPr/>
              <p:nvPr/>
            </p:nvSpPr>
            <p:spPr>
              <a:xfrm>
                <a:off x="-1019222" y="-800323"/>
                <a:ext cx="1528752" cy="1249574"/>
              </a:xfrm>
              <a:prstGeom prst="ellipse">
                <a:avLst/>
              </a:prstGeom>
              <a:solidFill>
                <a:srgbClr val="FBE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58600397-AD1E-4473-B187-1C992918AD6B}"/>
                  </a:ext>
                </a:extLst>
              </p:cNvPr>
              <p:cNvSpPr txBox="1"/>
              <p:nvPr/>
            </p:nvSpPr>
            <p:spPr>
              <a:xfrm>
                <a:off x="-608807" y="-627966"/>
                <a:ext cx="1115851" cy="904863"/>
              </a:xfrm>
              <a:prstGeom prst="rect">
                <a:avLst/>
              </a:prstGeom>
              <a:noFill/>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fr-FR" sz="3600" dirty="0">
                    <a:solidFill>
                      <a:srgbClr val="EA680A"/>
                    </a:solidFill>
                    <a:latin typeface="Quicksand" panose="02000503000000000000" pitchFamily="2" charset="0"/>
                  </a:rPr>
                  <a:t>30</a:t>
                </a:r>
                <a:endParaRPr kumimoji="0" lang="fr-FR" sz="3600" b="0" i="0" u="none" strike="noStrike" kern="1200" cap="none" spc="0" normalizeH="0" baseline="0" noProof="0" dirty="0">
                  <a:ln>
                    <a:noFill/>
                  </a:ln>
                  <a:solidFill>
                    <a:srgbClr val="EA680A"/>
                  </a:solidFill>
                  <a:effectLst/>
                  <a:uLnTx/>
                  <a:uFillTx/>
                  <a:latin typeface="Quicksand" panose="02000503000000000000" pitchFamily="2" charset="0"/>
                  <a:ea typeface="+mn-ea"/>
                  <a:cs typeface="+mn-cs"/>
                </a:endParaRPr>
              </a:p>
            </p:txBody>
          </p:sp>
        </p:grpSp>
        <p:sp>
          <p:nvSpPr>
            <p:cNvPr id="14" name="ZoneTexte 13">
              <a:extLst>
                <a:ext uri="{FF2B5EF4-FFF2-40B4-BE49-F238E27FC236}">
                  <a16:creationId xmlns:a16="http://schemas.microsoft.com/office/drawing/2014/main" id="{52B2E550-1B8D-9601-5691-FCB6A6ADA970}"/>
                </a:ext>
              </a:extLst>
            </p:cNvPr>
            <p:cNvSpPr txBox="1"/>
            <p:nvPr/>
          </p:nvSpPr>
          <p:spPr>
            <a:xfrm>
              <a:off x="3005152" y="3489918"/>
              <a:ext cx="2813620" cy="892552"/>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EA680A"/>
                  </a:solidFill>
                  <a:effectLst/>
                  <a:uLnTx/>
                  <a:uFillTx/>
                  <a:latin typeface="Quicksand" panose="02000503000000000000" pitchFamily="2" charset="0"/>
                  <a:ea typeface="+mn-ea"/>
                  <a:cs typeface="+mn-cs"/>
                </a:rPr>
                <a:t>ZFE</a:t>
              </a:r>
              <a:r>
                <a:rPr kumimoji="0" lang="fr-FR" sz="2000" b="1" i="0" u="none" strike="noStrike" kern="1200" cap="none" spc="0" normalizeH="0" baseline="0" noProof="0" dirty="0">
                  <a:ln>
                    <a:noFill/>
                  </a:ln>
                  <a:solidFill>
                    <a:srgbClr val="EA680A"/>
                  </a:solidFill>
                  <a:effectLst/>
                  <a:uLnTx/>
                  <a:uFillTx/>
                  <a:latin typeface="Quicksand" panose="02000503000000000000" pitchFamily="2" charset="0"/>
                  <a:ea typeface="+mn-ea"/>
                  <a:cs typeface="+mn-cs"/>
                </a:rPr>
                <a:t> </a:t>
              </a:r>
            </a:p>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srgbClr val="EA680A"/>
                  </a:solidFill>
                  <a:effectLst/>
                  <a:uLnTx/>
                  <a:uFillTx/>
                  <a:latin typeface="Quicksand" panose="02000503000000000000" pitchFamily="2" charset="0"/>
                  <a:ea typeface="+mn-ea"/>
                  <a:cs typeface="+mn-cs"/>
                </a:rPr>
                <a:t>en cours ou à venir</a:t>
              </a:r>
            </a:p>
          </p:txBody>
        </p:sp>
        <p:sp>
          <p:nvSpPr>
            <p:cNvPr id="19" name="ZoneTexte 18">
              <a:extLst>
                <a:ext uri="{FF2B5EF4-FFF2-40B4-BE49-F238E27FC236}">
                  <a16:creationId xmlns:a16="http://schemas.microsoft.com/office/drawing/2014/main" id="{3E98C5FE-0061-7F63-2684-A72541DF1931}"/>
                </a:ext>
              </a:extLst>
            </p:cNvPr>
            <p:cNvSpPr txBox="1"/>
            <p:nvPr/>
          </p:nvSpPr>
          <p:spPr>
            <a:xfrm>
              <a:off x="1216984" y="3189436"/>
              <a:ext cx="1091966" cy="400110"/>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EA680A"/>
                  </a:solidFill>
                  <a:effectLst/>
                  <a:uLnTx/>
                  <a:uFillTx/>
                  <a:latin typeface="Quicksand" panose="02000503000000000000" pitchFamily="2" charset="0"/>
                  <a:ea typeface="+mn-ea"/>
                  <a:cs typeface="+mn-cs"/>
                </a:rPr>
                <a:t>Dont</a:t>
              </a:r>
            </a:p>
          </p:txBody>
        </p:sp>
      </p:grpSp>
      <p:grpSp>
        <p:nvGrpSpPr>
          <p:cNvPr id="3" name="Groupe 2">
            <a:extLst>
              <a:ext uri="{FF2B5EF4-FFF2-40B4-BE49-F238E27FC236}">
                <a16:creationId xmlns:a16="http://schemas.microsoft.com/office/drawing/2014/main" id="{BFF96347-962D-39F0-F7D9-E832A338D572}"/>
              </a:ext>
            </a:extLst>
          </p:cNvPr>
          <p:cNvGrpSpPr/>
          <p:nvPr/>
        </p:nvGrpSpPr>
        <p:grpSpPr>
          <a:xfrm>
            <a:off x="506113" y="2608248"/>
            <a:ext cx="4114529" cy="1014464"/>
            <a:chOff x="-124144" y="1156835"/>
            <a:chExt cx="6485441" cy="1014464"/>
          </a:xfrm>
        </p:grpSpPr>
        <p:grpSp>
          <p:nvGrpSpPr>
            <p:cNvPr id="15" name="Groupe 14">
              <a:extLst>
                <a:ext uri="{FF2B5EF4-FFF2-40B4-BE49-F238E27FC236}">
                  <a16:creationId xmlns:a16="http://schemas.microsoft.com/office/drawing/2014/main" id="{92A55AC9-1740-0619-586A-E330D88E80A7}"/>
                </a:ext>
              </a:extLst>
            </p:cNvPr>
            <p:cNvGrpSpPr/>
            <p:nvPr/>
          </p:nvGrpSpPr>
          <p:grpSpPr>
            <a:xfrm>
              <a:off x="-124144" y="1156835"/>
              <a:ext cx="1904438" cy="1014464"/>
              <a:chOff x="-1813681" y="-419974"/>
              <a:chExt cx="3843645" cy="2092666"/>
            </a:xfrm>
            <a:solidFill>
              <a:srgbClr val="78C6C6"/>
            </a:solidFill>
          </p:grpSpPr>
          <p:sp>
            <p:nvSpPr>
              <p:cNvPr id="16" name="Ellipse 15">
                <a:extLst>
                  <a:ext uri="{FF2B5EF4-FFF2-40B4-BE49-F238E27FC236}">
                    <a16:creationId xmlns:a16="http://schemas.microsoft.com/office/drawing/2014/main" id="{054E9550-6545-3C2B-C593-888EDC925736}"/>
                  </a:ext>
                </a:extLst>
              </p:cNvPr>
              <p:cNvSpPr/>
              <p:nvPr/>
            </p:nvSpPr>
            <p:spPr>
              <a:xfrm>
                <a:off x="-1813681" y="-419974"/>
                <a:ext cx="3391559" cy="2092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EBFE00C1-6638-12CB-96EE-F42ACAB1A7DA}"/>
                  </a:ext>
                </a:extLst>
              </p:cNvPr>
              <p:cNvSpPr txBox="1"/>
              <p:nvPr/>
            </p:nvSpPr>
            <p:spPr>
              <a:xfrm>
                <a:off x="-580475" y="-29866"/>
                <a:ext cx="2610439" cy="1333271"/>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2A7378"/>
                    </a:solidFill>
                    <a:effectLst/>
                    <a:uLnTx/>
                    <a:uFillTx/>
                    <a:latin typeface="Quicksand" panose="02000503000000000000" pitchFamily="2" charset="0"/>
                    <a:ea typeface="+mn-ea"/>
                    <a:cs typeface="+mn-cs"/>
                  </a:rPr>
                  <a:t>46</a:t>
                </a:r>
              </a:p>
            </p:txBody>
          </p:sp>
        </p:grpSp>
        <p:sp>
          <p:nvSpPr>
            <p:cNvPr id="18" name="ZoneTexte 17">
              <a:extLst>
                <a:ext uri="{FF2B5EF4-FFF2-40B4-BE49-F238E27FC236}">
                  <a16:creationId xmlns:a16="http://schemas.microsoft.com/office/drawing/2014/main" id="{264208EF-5ACF-CB8F-2DB8-5AA679379C61}"/>
                </a:ext>
              </a:extLst>
            </p:cNvPr>
            <p:cNvSpPr txBox="1"/>
            <p:nvPr/>
          </p:nvSpPr>
          <p:spPr>
            <a:xfrm>
              <a:off x="1482158" y="1156835"/>
              <a:ext cx="4879139" cy="523220"/>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A7378"/>
                  </a:solidFill>
                  <a:effectLst/>
                  <a:uLnTx/>
                  <a:uFillTx/>
                  <a:latin typeface="Quicksand" panose="02000503000000000000" pitchFamily="2" charset="0"/>
                  <a:ea typeface="+mn-ea"/>
                  <a:cs typeface="+mn-cs"/>
                </a:rPr>
                <a:t>EPCI engagés </a:t>
              </a:r>
              <a:r>
                <a:rPr kumimoji="0" lang="fr-FR" sz="2400" b="0" i="0" u="none" strike="noStrike" kern="1200" cap="none" spc="0" normalizeH="0" baseline="0" noProof="0" dirty="0">
                  <a:ln>
                    <a:noFill/>
                  </a:ln>
                  <a:solidFill>
                    <a:srgbClr val="2A7378"/>
                  </a:solidFill>
                  <a:effectLst/>
                  <a:uLnTx/>
                  <a:uFillTx/>
                  <a:latin typeface="Quicksand" panose="02000503000000000000" pitchFamily="2" charset="0"/>
                  <a:ea typeface="+mn-ea"/>
                  <a:cs typeface="+mn-cs"/>
                </a:rPr>
                <a:t>dans la démarche</a:t>
              </a:r>
              <a:endParaRPr kumimoji="0" lang="fr-FR" sz="2800" b="0" i="0" u="none" strike="noStrike" kern="1200" cap="none" spc="0" normalizeH="0" baseline="0" noProof="0" dirty="0">
                <a:ln>
                  <a:noFill/>
                </a:ln>
                <a:solidFill>
                  <a:srgbClr val="2A7378"/>
                </a:solidFill>
                <a:effectLst/>
                <a:uLnTx/>
                <a:uFillTx/>
                <a:latin typeface="Quicksand" panose="02000503000000000000" pitchFamily="2" charset="0"/>
                <a:ea typeface="+mn-ea"/>
                <a:cs typeface="+mn-cs"/>
              </a:endParaRPr>
            </a:p>
          </p:txBody>
        </p:sp>
      </p:grpSp>
      <p:sp>
        <p:nvSpPr>
          <p:cNvPr id="24" name="Rectangle 23">
            <a:extLst>
              <a:ext uri="{FF2B5EF4-FFF2-40B4-BE49-F238E27FC236}">
                <a16:creationId xmlns:a16="http://schemas.microsoft.com/office/drawing/2014/main" id="{C1C8C1F9-375E-11E1-69AC-ECD418234A92}"/>
              </a:ext>
            </a:extLst>
          </p:cNvPr>
          <p:cNvSpPr/>
          <p:nvPr/>
        </p:nvSpPr>
        <p:spPr>
          <a:xfrm>
            <a:off x="1274467" y="77184"/>
            <a:ext cx="7559313" cy="646331"/>
          </a:xfrm>
          <a:prstGeom prst="rect">
            <a:avLst/>
          </a:prstGeom>
        </p:spPr>
        <p:txBody>
          <a:bodyPr wrap="non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FFFF"/>
                </a:solidFill>
                <a:effectLst/>
                <a:uLnTx/>
                <a:uFillTx/>
                <a:latin typeface="Quicksand" pitchFamily="2" charset="0"/>
                <a:ea typeface="+mn-ea"/>
                <a:cs typeface="+mn-cs"/>
              </a:rPr>
              <a:t>Les territoires engagés dans InTerLUD+</a:t>
            </a:r>
            <a:endParaRPr kumimoji="0" lang="fr-FR" sz="3600" b="0" i="0" u="none" strike="noStrike" kern="1200" cap="none" spc="0" normalizeH="0" baseline="0" noProof="0" dirty="0">
              <a:ln>
                <a:noFill/>
              </a:ln>
              <a:solidFill>
                <a:prstClr val="black"/>
              </a:solidFill>
              <a:effectLst/>
              <a:uLnTx/>
              <a:uFillTx/>
              <a:latin typeface="Quicksand" pitchFamily="2" charset="0"/>
              <a:ea typeface="+mn-ea"/>
              <a:cs typeface="+mn-cs"/>
            </a:endParaRPr>
          </a:p>
        </p:txBody>
      </p:sp>
      <p:pic>
        <p:nvPicPr>
          <p:cNvPr id="6" name="object 16">
            <a:extLst>
              <a:ext uri="{FF2B5EF4-FFF2-40B4-BE49-F238E27FC236}">
                <a16:creationId xmlns:a16="http://schemas.microsoft.com/office/drawing/2014/main" id="{F0DBCB87-64BF-3556-E354-5B328940199D}"/>
              </a:ext>
            </a:extLst>
          </p:cNvPr>
          <p:cNvPicPr/>
          <p:nvPr/>
        </p:nvPicPr>
        <p:blipFill>
          <a:blip r:embed="rId4" cstate="print"/>
          <a:stretch>
            <a:fillRect/>
          </a:stretch>
        </p:blipFill>
        <p:spPr>
          <a:xfrm>
            <a:off x="10315956" y="160020"/>
            <a:ext cx="1763268" cy="498347"/>
          </a:xfrm>
          <a:prstGeom prst="rect">
            <a:avLst/>
          </a:prstGeom>
        </p:spPr>
      </p:pic>
      <p:sp>
        <p:nvSpPr>
          <p:cNvPr id="4" name="Espace réservé du numéro de diapositive 3">
            <a:extLst>
              <a:ext uri="{FF2B5EF4-FFF2-40B4-BE49-F238E27FC236}">
                <a16:creationId xmlns:a16="http://schemas.microsoft.com/office/drawing/2014/main" id="{DD51AA86-C092-586B-A59D-CE5CA1B0D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4E8528-8995-41C5-85C7-06E3E0B70F35}" type="slidenum">
              <a:rPr lang="fr-FR" smtClean="0"/>
              <a:pPr/>
              <a:t>10</a:t>
            </a:fld>
            <a:endParaRPr lang="fr-FR"/>
          </a:p>
        </p:txBody>
      </p:sp>
      <p:pic>
        <p:nvPicPr>
          <p:cNvPr id="8" name="Image 7">
            <a:extLst>
              <a:ext uri="{FF2B5EF4-FFF2-40B4-BE49-F238E27FC236}">
                <a16:creationId xmlns:a16="http://schemas.microsoft.com/office/drawing/2014/main" id="{4C1BB128-0236-9D86-F872-F34816FFE5DE}"/>
              </a:ext>
            </a:extLst>
          </p:cNvPr>
          <p:cNvPicPr>
            <a:picLocks noChangeAspect="1"/>
          </p:cNvPicPr>
          <p:nvPr/>
        </p:nvPicPr>
        <p:blipFill rotWithShape="1">
          <a:blip r:embed="rId5"/>
          <a:srcRect l="10302" t="1477" b="-1"/>
          <a:stretch/>
        </p:blipFill>
        <p:spPr>
          <a:xfrm>
            <a:off x="5369940" y="916996"/>
            <a:ext cx="6822060" cy="6063164"/>
          </a:xfrm>
          <a:prstGeom prst="rect">
            <a:avLst/>
          </a:prstGeom>
        </p:spPr>
      </p:pic>
      <p:sp>
        <p:nvSpPr>
          <p:cNvPr id="9" name="Ellipse 8">
            <a:extLst>
              <a:ext uri="{FF2B5EF4-FFF2-40B4-BE49-F238E27FC236}">
                <a16:creationId xmlns:a16="http://schemas.microsoft.com/office/drawing/2014/main" id="{7E242AFC-8683-B134-3AF9-44BE74648CF5}"/>
              </a:ext>
            </a:extLst>
          </p:cNvPr>
          <p:cNvSpPr/>
          <p:nvPr/>
        </p:nvSpPr>
        <p:spPr>
          <a:xfrm>
            <a:off x="4157230" y="4861752"/>
            <a:ext cx="2322785" cy="19962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736E1C1-F31E-35AB-D0F9-E4A276BC829D}"/>
              </a:ext>
            </a:extLst>
          </p:cNvPr>
          <p:cNvSpPr/>
          <p:nvPr/>
        </p:nvSpPr>
        <p:spPr>
          <a:xfrm>
            <a:off x="5680953" y="6055250"/>
            <a:ext cx="1818141" cy="783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7472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sldNum" idx="16"/>
          </p:nvPr>
        </p:nvSpPr>
        <p:spPr>
          <a:xfrm>
            <a:off x="8610480" y="5393880"/>
            <a:ext cx="2742480" cy="3643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fr-FR" sz="1200" b="0" strike="noStrike" spc="-1">
                <a:solidFill>
                  <a:srgbClr val="B2B2B2"/>
                </a:solidFill>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0E623091-0E00-4596-B07A-4CFAD9EF9AC8}" type="slidenum">
              <a:rPr kumimoji="0" lang="fr-FR" sz="1200" b="0" i="0" u="none" strike="noStrike" kern="1200" cap="none" spc="-1" normalizeH="0" baseline="0" noProof="0">
                <a:ln>
                  <a:noFill/>
                </a:ln>
                <a:solidFill>
                  <a:srgbClr val="B2B2B2"/>
                </a:solidFill>
                <a:effectLst/>
                <a:uLnTx/>
                <a:uFillTx/>
                <a:latin typeface="Calibri"/>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11</a:t>
            </a:fld>
            <a:endParaRPr kumimoji="0" lang="fr-FR" sz="1200" b="0" i="0" u="none" strike="noStrike" kern="1200" cap="none" spc="-1" normalizeH="0" baseline="0" noProof="0">
              <a:ln>
                <a:noFill/>
              </a:ln>
              <a:solidFill>
                <a:srgbClr val="000000"/>
              </a:solidFill>
              <a:effectLst/>
              <a:uLnTx/>
              <a:uFillTx/>
              <a:latin typeface="Times New Roman"/>
              <a:ea typeface="DejaVu Sans"/>
              <a:cs typeface="DejaVu Sans"/>
            </a:endParaRPr>
          </a:p>
        </p:txBody>
      </p:sp>
      <p:sp>
        <p:nvSpPr>
          <p:cNvPr id="236" name="Rectangle 5"/>
          <p:cNvSpPr/>
          <p:nvPr/>
        </p:nvSpPr>
        <p:spPr>
          <a:xfrm>
            <a:off x="409680" y="112203"/>
            <a:ext cx="92376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1" normalizeH="0" baseline="0" noProof="0" dirty="0">
                <a:ln>
                  <a:noFill/>
                </a:ln>
                <a:solidFill>
                  <a:srgbClr val="FFFFFF"/>
                </a:solidFill>
                <a:effectLst/>
                <a:uLnTx/>
                <a:uFillTx/>
                <a:latin typeface="Calibri"/>
                <a:ea typeface="DejaVu Sans"/>
                <a:cs typeface="DejaVu Sans"/>
              </a:rPr>
              <a:t>Le parcours des territoires accompagnés</a:t>
            </a:r>
            <a:endParaRPr kumimoji="0" lang="fr-FR" sz="3600" b="0" i="0" u="none" strike="noStrike" kern="1200" cap="none" spc="-1" normalizeH="0" baseline="0" noProof="0" dirty="0">
              <a:ln>
                <a:noFill/>
              </a:ln>
              <a:solidFill>
                <a:srgbClr val="000000"/>
              </a:solidFill>
              <a:effectLst/>
              <a:uLnTx/>
              <a:uFillTx/>
              <a:latin typeface="Arial"/>
              <a:ea typeface="DejaVu Sans"/>
              <a:cs typeface="DejaVu Sans"/>
            </a:endParaRPr>
          </a:p>
        </p:txBody>
      </p:sp>
      <p:sp>
        <p:nvSpPr>
          <p:cNvPr id="237" name="Flèche : bas 6"/>
          <p:cNvSpPr/>
          <p:nvPr/>
        </p:nvSpPr>
        <p:spPr>
          <a:xfrm>
            <a:off x="1791000" y="2768040"/>
            <a:ext cx="348120" cy="300240"/>
          </a:xfrm>
          <a:prstGeom prst="downArrow">
            <a:avLst>
              <a:gd name="adj1" fmla="val 50000"/>
              <a:gd name="adj2" fmla="val 50000"/>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srgbClr val="FFFFFF"/>
              </a:solidFill>
              <a:effectLst/>
              <a:uLnTx/>
              <a:uFillTx/>
              <a:latin typeface="Calibri"/>
              <a:ea typeface="DejaVu Sans"/>
              <a:cs typeface="DejaVu Sans"/>
            </a:endParaRPr>
          </a:p>
        </p:txBody>
      </p:sp>
      <p:sp>
        <p:nvSpPr>
          <p:cNvPr id="238" name="Flèche : pentagone 2"/>
          <p:cNvSpPr/>
          <p:nvPr/>
        </p:nvSpPr>
        <p:spPr>
          <a:xfrm>
            <a:off x="513720" y="3143520"/>
            <a:ext cx="1625400" cy="996480"/>
          </a:xfrm>
          <a:prstGeom prst="homePlate">
            <a:avLst>
              <a:gd name="adj" fmla="val 50000"/>
            </a:avLst>
          </a:prstGeom>
          <a:solidFill>
            <a:schemeClr val="accent5">
              <a:lumMod val="40000"/>
              <a:lumOff val="60000"/>
            </a:schemeClr>
          </a:solidFill>
          <a:ln>
            <a:solidFill>
              <a:srgbClr val="325490"/>
            </a:solidFill>
            <a:prstDash val="dash"/>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prstClr val="black"/>
                </a:solidFill>
                <a:effectLst/>
                <a:uLnTx/>
                <a:uFillTx/>
                <a:latin typeface="Calibri"/>
                <a:ea typeface="DejaVu Sans"/>
                <a:cs typeface="DejaVu Sans"/>
              </a:rPr>
              <a:t>S</a:t>
            </a:r>
            <a:r>
              <a:rPr kumimoji="0" lang="fr-FR" sz="1400" b="0" i="0" u="none" strike="noStrike" kern="1200" cap="none" spc="-1" normalizeH="0" baseline="0" noProof="0" dirty="0" err="1">
                <a:ln>
                  <a:noFill/>
                </a:ln>
                <a:solidFill>
                  <a:prstClr val="black"/>
                </a:solidFill>
                <a:effectLst/>
                <a:uLnTx/>
                <a:uFillTx/>
                <a:latin typeface="Calibri"/>
                <a:ea typeface="DejaVu Sans"/>
                <a:cs typeface="DejaVu Sans"/>
              </a:rPr>
              <a:t>ensibilisation</a:t>
            </a:r>
            <a:endParaRPr kumimoji="0" lang="fr-FR" sz="1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39" name="Flèche : chevron 34"/>
          <p:cNvSpPr/>
          <p:nvPr/>
        </p:nvSpPr>
        <p:spPr>
          <a:xfrm>
            <a:off x="4175640" y="2521080"/>
            <a:ext cx="2197800" cy="1013400"/>
          </a:xfrm>
          <a:prstGeom prst="chevron">
            <a:avLst>
              <a:gd name="adj"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a:ln>
                  <a:noFill/>
                </a:ln>
                <a:solidFill>
                  <a:srgbClr val="FFFFFF"/>
                </a:solidFill>
                <a:effectLst/>
                <a:uLnTx/>
                <a:uFillTx/>
                <a:latin typeface="Calibri"/>
                <a:ea typeface="DejaVu Sans"/>
                <a:cs typeface="DejaVu Sans"/>
              </a:rPr>
              <a:t>Diagnostic</a:t>
            </a:r>
            <a:endParaRPr kumimoji="0" lang="fr-FR" sz="14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240" name="Flèche : chevron 35"/>
          <p:cNvSpPr/>
          <p:nvPr/>
        </p:nvSpPr>
        <p:spPr>
          <a:xfrm>
            <a:off x="7345800" y="2960280"/>
            <a:ext cx="2169720" cy="996480"/>
          </a:xfrm>
          <a:prstGeom prst="chevron">
            <a:avLst>
              <a:gd name="adj"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a:ln>
                  <a:noFill/>
                </a:ln>
                <a:solidFill>
                  <a:srgbClr val="FFFFFF"/>
                </a:solidFill>
                <a:effectLst/>
                <a:uLnTx/>
                <a:uFillTx/>
                <a:latin typeface="Calibri"/>
                <a:ea typeface="DejaVu Sans"/>
                <a:cs typeface="DejaVu Sans"/>
              </a:rPr>
              <a:t>Rédaction de la charte</a:t>
            </a:r>
            <a:endParaRPr kumimoji="0" lang="fr-FR" sz="14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241" name="Flèche : chevron 36"/>
          <p:cNvSpPr/>
          <p:nvPr/>
        </p:nvSpPr>
        <p:spPr>
          <a:xfrm>
            <a:off x="9119160" y="2960280"/>
            <a:ext cx="2581200" cy="1011960"/>
          </a:xfrm>
          <a:prstGeom prst="chevron">
            <a:avLst>
              <a:gd name="adj" fmla="val 50000"/>
            </a:avLst>
          </a:prstGeom>
          <a:solidFill>
            <a:schemeClr val="accent1">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FFFFFF"/>
                </a:solidFill>
                <a:effectLst/>
                <a:uLnTx/>
                <a:uFillTx/>
                <a:latin typeface="Calibri"/>
                <a:ea typeface="DejaVu Sans"/>
                <a:cs typeface="DejaVu Sans"/>
              </a:rPr>
              <a:t>Pilotage des actions et suivi</a:t>
            </a:r>
            <a:endParaRPr kumimoji="0" lang="fr-FR" sz="1400" b="0" i="0" u="none" strike="noStrike" kern="1200" cap="none" spc="-1" normalizeH="0" baseline="0" noProof="0" dirty="0">
              <a:ln>
                <a:noFill/>
              </a:ln>
              <a:solidFill>
                <a:srgbClr val="000000"/>
              </a:solidFill>
              <a:effectLst/>
              <a:uLnTx/>
              <a:uFillTx/>
              <a:latin typeface="Arial"/>
              <a:ea typeface="DejaVu Sans"/>
              <a:cs typeface="DejaVu Sans"/>
            </a:endParaRPr>
          </a:p>
        </p:txBody>
      </p:sp>
      <p:sp>
        <p:nvSpPr>
          <p:cNvPr id="242" name="Flèche : chevron 37"/>
          <p:cNvSpPr/>
          <p:nvPr/>
        </p:nvSpPr>
        <p:spPr>
          <a:xfrm>
            <a:off x="4716360" y="3563280"/>
            <a:ext cx="3055320" cy="1013400"/>
          </a:xfrm>
          <a:prstGeom prst="chevron">
            <a:avLst>
              <a:gd name="adj"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FFFFFF"/>
                </a:solidFill>
                <a:effectLst/>
                <a:uLnTx/>
                <a:uFillTx/>
                <a:latin typeface="Calibri"/>
                <a:ea typeface="DejaVu Sans"/>
                <a:cs typeface="DejaVu Sans"/>
              </a:rPr>
              <a:t>C</a:t>
            </a:r>
            <a:r>
              <a:rPr kumimoji="0" lang="fr-FR" sz="1400" b="0" i="0" u="none" strike="noStrike" kern="1200" cap="none" spc="-1" normalizeH="0" baseline="0" noProof="0" dirty="0" err="1">
                <a:ln>
                  <a:noFill/>
                </a:ln>
                <a:solidFill>
                  <a:srgbClr val="FFFFFF"/>
                </a:solidFill>
                <a:effectLst/>
                <a:uLnTx/>
                <a:uFillTx/>
                <a:latin typeface="Calibri"/>
                <a:ea typeface="DejaVu Sans"/>
                <a:cs typeface="DejaVu Sans"/>
              </a:rPr>
              <a:t>oncertation</a:t>
            </a:r>
            <a:endParaRPr kumimoji="0" lang="fr-FR" sz="1400" b="0" i="0" u="none" strike="noStrike" kern="1200" cap="none" spc="-1" normalizeH="0" baseline="0" noProof="0" dirty="0">
              <a:ln>
                <a:noFill/>
              </a:ln>
              <a:solidFill>
                <a:srgbClr val="000000"/>
              </a:solidFill>
              <a:effectLst/>
              <a:uLnTx/>
              <a:uFillTx/>
              <a:latin typeface="Arial"/>
              <a:ea typeface="DejaVu Sans"/>
              <a:cs typeface="DejaVu Sans"/>
            </a:endParaRPr>
          </a:p>
        </p:txBody>
      </p:sp>
      <p:sp>
        <p:nvSpPr>
          <p:cNvPr id="243" name="ZoneTexte 38"/>
          <p:cNvSpPr/>
          <p:nvPr/>
        </p:nvSpPr>
        <p:spPr>
          <a:xfrm>
            <a:off x="831628" y="1846164"/>
            <a:ext cx="2526985"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1" normalizeH="0" baseline="0" noProof="0" dirty="0">
                <a:ln>
                  <a:noFill/>
                </a:ln>
                <a:solidFill>
                  <a:prstClr val="black"/>
                </a:solidFill>
                <a:effectLst/>
                <a:uLnTx/>
                <a:uFillTx/>
                <a:latin typeface="Calibri"/>
                <a:ea typeface="DejaVu Sans"/>
                <a:cs typeface="DejaVu Sans"/>
              </a:rPr>
              <a:t>Engagement conventionné du territoire accompagné</a:t>
            </a:r>
            <a:endParaRPr kumimoji="0" lang="fr-FR" sz="1800" b="1"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45" name="Flèche : bas 40"/>
          <p:cNvSpPr/>
          <p:nvPr/>
        </p:nvSpPr>
        <p:spPr>
          <a:xfrm>
            <a:off x="8734680" y="2577240"/>
            <a:ext cx="348120" cy="300240"/>
          </a:xfrm>
          <a:prstGeom prst="downArrow">
            <a:avLst>
              <a:gd name="adj1" fmla="val 50000"/>
              <a:gd name="adj2" fmla="val 50000"/>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srgbClr val="FFFFFF"/>
              </a:solidFill>
              <a:effectLst/>
              <a:uLnTx/>
              <a:uFillTx/>
              <a:latin typeface="Calibri"/>
              <a:ea typeface="DejaVu Sans"/>
              <a:cs typeface="DejaVu Sans"/>
            </a:endParaRPr>
          </a:p>
        </p:txBody>
      </p:sp>
      <p:sp>
        <p:nvSpPr>
          <p:cNvPr id="247" name="ZoneTexte 42"/>
          <p:cNvSpPr/>
          <p:nvPr/>
        </p:nvSpPr>
        <p:spPr>
          <a:xfrm>
            <a:off x="7868779" y="1841194"/>
            <a:ext cx="3293482"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1" normalizeH="0" baseline="0" noProof="0" dirty="0">
                <a:ln>
                  <a:noFill/>
                </a:ln>
                <a:solidFill>
                  <a:srgbClr val="70AD47">
                    <a:lumMod val="75000"/>
                  </a:srgbClr>
                </a:solidFill>
                <a:effectLst/>
                <a:uLnTx/>
                <a:uFillTx/>
                <a:latin typeface="Calibri"/>
                <a:ea typeface="DejaVu Sans"/>
                <a:cs typeface="DejaVu Sans"/>
              </a:rPr>
              <a:t>Signature de la charte LUD par les partenaires du territoire</a:t>
            </a:r>
            <a:endParaRPr kumimoji="0" lang="fr-FR" sz="1800" b="0" i="0" u="none" strike="noStrike" kern="1200" cap="none" spc="-1" normalizeH="0" baseline="0" noProof="0" dirty="0">
              <a:ln>
                <a:noFill/>
              </a:ln>
              <a:solidFill>
                <a:srgbClr val="000000"/>
              </a:solidFill>
              <a:effectLst/>
              <a:uLnTx/>
              <a:uFillTx/>
              <a:latin typeface="Arial"/>
              <a:ea typeface="DejaVu Sans"/>
              <a:cs typeface="DejaVu Sans"/>
            </a:endParaRPr>
          </a:p>
        </p:txBody>
      </p:sp>
      <p:sp>
        <p:nvSpPr>
          <p:cNvPr id="248" name="Flèche : bas 50"/>
          <p:cNvSpPr/>
          <p:nvPr/>
        </p:nvSpPr>
        <p:spPr>
          <a:xfrm>
            <a:off x="4029480" y="2104560"/>
            <a:ext cx="348120" cy="300240"/>
          </a:xfrm>
          <a:prstGeom prst="downArrow">
            <a:avLst>
              <a:gd name="adj1" fmla="val 50000"/>
              <a:gd name="adj2" fmla="val 50000"/>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srgbClr val="FFFFFF"/>
              </a:solidFill>
              <a:effectLst/>
              <a:uLnTx/>
              <a:uFillTx/>
              <a:latin typeface="Calibri"/>
              <a:ea typeface="DejaVu Sans"/>
              <a:cs typeface="DejaVu Sans"/>
            </a:endParaRPr>
          </a:p>
        </p:txBody>
      </p:sp>
      <p:sp>
        <p:nvSpPr>
          <p:cNvPr id="249" name="ZoneTexte 51"/>
          <p:cNvSpPr/>
          <p:nvPr/>
        </p:nvSpPr>
        <p:spPr>
          <a:xfrm>
            <a:off x="2912147" y="1478880"/>
            <a:ext cx="2526985"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Tx/>
                <a:latin typeface="Calibri"/>
                <a:ea typeface="DejaVu Sans"/>
                <a:cs typeface="DejaVu Sans"/>
              </a:rPr>
              <a:t>(Sélection d’un bureau d’études labellisé)</a:t>
            </a:r>
            <a:endParaRPr kumimoji="0" lang="fr-FR" sz="1600" b="0" i="0" u="none" strike="noStrike" kern="1200" cap="none" spc="-1" normalizeH="0" baseline="0" noProof="0" dirty="0">
              <a:ln>
                <a:noFill/>
              </a:ln>
              <a:solidFill>
                <a:srgbClr val="000000"/>
              </a:solidFill>
              <a:effectLst/>
              <a:uLnTx/>
              <a:uFillTx/>
              <a:latin typeface="Arial"/>
              <a:ea typeface="DejaVu Sans"/>
              <a:cs typeface="DejaVu Sans"/>
            </a:endParaRPr>
          </a:p>
        </p:txBody>
      </p:sp>
      <p:sp>
        <p:nvSpPr>
          <p:cNvPr id="250" name="ZoneTexte 55"/>
          <p:cNvSpPr/>
          <p:nvPr/>
        </p:nvSpPr>
        <p:spPr>
          <a:xfrm>
            <a:off x="2167920" y="5279760"/>
            <a:ext cx="710028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70AD47"/>
                </a:solidFill>
                <a:effectLst/>
                <a:uLnTx/>
                <a:uFillTx/>
                <a:latin typeface="Calibri"/>
                <a:ea typeface="DejaVu Sans"/>
                <a:cs typeface="DejaVu Sans"/>
              </a:rPr>
              <a:t>Accompagnement </a:t>
            </a:r>
            <a:r>
              <a:rPr kumimoji="0" lang="fr-FR" sz="2400" b="0" i="0" u="none" strike="noStrike" kern="1200" cap="none" spc="-1" normalizeH="0" baseline="0" noProof="0" dirty="0" err="1">
                <a:ln>
                  <a:noFill/>
                </a:ln>
                <a:solidFill>
                  <a:srgbClr val="70AD47"/>
                </a:solidFill>
                <a:effectLst/>
                <a:uLnTx/>
                <a:uFillTx/>
                <a:latin typeface="Calibri"/>
                <a:ea typeface="DejaVu Sans"/>
                <a:cs typeface="DejaVu Sans"/>
              </a:rPr>
              <a:t>Cerema</a:t>
            </a:r>
            <a:r>
              <a:rPr kumimoji="0" lang="fr-FR" sz="2400" b="0" i="0" u="none" strike="noStrike" kern="1200" cap="none" spc="-1" normalizeH="0" baseline="0" noProof="0" dirty="0">
                <a:ln>
                  <a:noFill/>
                </a:ln>
                <a:solidFill>
                  <a:srgbClr val="70AD47"/>
                </a:solidFill>
                <a:effectLst/>
                <a:uLnTx/>
                <a:uFillTx/>
                <a:latin typeface="Calibri"/>
                <a:ea typeface="DejaVu Sans"/>
                <a:cs typeface="DejaVu Sans"/>
              </a:rPr>
              <a:t> &amp; LLC</a:t>
            </a:r>
            <a:endParaRPr kumimoji="0" lang="fr-FR" sz="2400" b="0" i="0" u="none" strike="noStrike" kern="1200" cap="none" spc="-1" normalizeH="0" baseline="0" noProof="0" dirty="0">
              <a:ln>
                <a:noFill/>
              </a:ln>
              <a:solidFill>
                <a:srgbClr val="70AD47"/>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70AD47">
                    <a:lumMod val="75000"/>
                  </a:srgbClr>
                </a:solidFill>
                <a:effectLst/>
                <a:uLnTx/>
                <a:uFillTx/>
                <a:latin typeface="Calibri"/>
                <a:ea typeface="DejaVu Sans"/>
                <a:cs typeface="DejaVu Sans"/>
              </a:rPr>
              <a:t>Pour les Collectivités et les Acteurs Economiques</a:t>
            </a:r>
            <a:endParaRPr kumimoji="0" lang="fr-FR" sz="2400" b="0" i="0" u="none" strike="noStrike" kern="1200" cap="none" spc="-1" normalizeH="0" baseline="0" noProof="0" dirty="0">
              <a:ln>
                <a:noFill/>
              </a:ln>
              <a:solidFill>
                <a:srgbClr val="000000"/>
              </a:solidFill>
              <a:effectLst/>
              <a:uLnTx/>
              <a:uFillTx/>
              <a:latin typeface="Arial"/>
              <a:ea typeface="DejaVu Sans"/>
              <a:cs typeface="DejaVu Sans"/>
            </a:endParaRPr>
          </a:p>
        </p:txBody>
      </p:sp>
      <p:sp>
        <p:nvSpPr>
          <p:cNvPr id="251" name="Flèche : double flèche horizontale 56"/>
          <p:cNvSpPr/>
          <p:nvPr/>
        </p:nvSpPr>
        <p:spPr>
          <a:xfrm>
            <a:off x="677160" y="4751280"/>
            <a:ext cx="10675800" cy="364320"/>
          </a:xfrm>
          <a:prstGeom prst="leftRightArrow">
            <a:avLst>
              <a:gd name="adj1" fmla="val 50000"/>
              <a:gd name="adj2" fmla="val 50000"/>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a:ln>
                <a:noFill/>
              </a:ln>
              <a:solidFill>
                <a:srgbClr val="FFFFFF"/>
              </a:solidFill>
              <a:effectLst/>
              <a:uLnTx/>
              <a:uFillTx/>
              <a:latin typeface="Calibri"/>
              <a:ea typeface="DejaVu Sans"/>
              <a:cs typeface="DejaVu Sans"/>
            </a:endParaRPr>
          </a:p>
        </p:txBody>
      </p:sp>
      <p:sp>
        <p:nvSpPr>
          <p:cNvPr id="252" name="Flèche : chevron 9"/>
          <p:cNvSpPr/>
          <p:nvPr/>
        </p:nvSpPr>
        <p:spPr>
          <a:xfrm>
            <a:off x="1859040" y="3126600"/>
            <a:ext cx="3169440" cy="1013400"/>
          </a:xfrm>
          <a:prstGeom prst="chevron">
            <a:avLst>
              <a:gd name="adj" fmla="val 50000"/>
            </a:avLst>
          </a:prstGeom>
          <a:solidFill>
            <a:schemeClr val="accent5">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prstClr val="black"/>
                </a:solidFill>
                <a:effectLst/>
                <a:uLnTx/>
                <a:uFillTx/>
                <a:latin typeface="Calibri"/>
                <a:ea typeface="DejaVu Sans"/>
                <a:cs typeface="DejaVu Sans"/>
              </a:rPr>
              <a:t>Préparation de la concertation</a:t>
            </a:r>
            <a:endParaRPr kumimoji="0" lang="fr-FR" sz="14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2" name="object 16">
            <a:extLst>
              <a:ext uri="{FF2B5EF4-FFF2-40B4-BE49-F238E27FC236}">
                <a16:creationId xmlns:a16="http://schemas.microsoft.com/office/drawing/2014/main" id="{14C6E18D-D215-DA72-2734-8B55864BA94D}"/>
              </a:ext>
            </a:extLst>
          </p:cNvPr>
          <p:cNvPicPr/>
          <p:nvPr/>
        </p:nvPicPr>
        <p:blipFill>
          <a:blip r:embed="rId4" cstate="print"/>
          <a:stretch>
            <a:fillRect/>
          </a:stretch>
        </p:blipFill>
        <p:spPr>
          <a:xfrm>
            <a:off x="10171521" y="92350"/>
            <a:ext cx="1898276" cy="605447"/>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CAC76A-3BEB-885C-9174-1016054988D4}"/>
              </a:ext>
            </a:extLst>
          </p:cNvPr>
          <p:cNvSpPr>
            <a:spLocks noGrp="1"/>
          </p:cNvSpPr>
          <p:nvPr>
            <p:ph type="sldNum" sz="quarter" idx="4"/>
          </p:nvPr>
        </p:nvSpPr>
        <p:spPr/>
        <p:txBody>
          <a:bodyPr/>
          <a:lstStyle/>
          <a:p>
            <a:fld id="{4C4E8528-8995-41C5-85C7-06E3E0B70F35}" type="slidenum">
              <a:rPr lang="fr-FR" smtClean="0"/>
              <a:t>12</a:t>
            </a:fld>
            <a:endParaRPr lang="fr-FR"/>
          </a:p>
        </p:txBody>
      </p:sp>
      <p:pic>
        <p:nvPicPr>
          <p:cNvPr id="4" name="Image 3" descr="Une image contenant intérieur, habits, meubles, scène&#10;&#10;Description générée automatiquement">
            <a:extLst>
              <a:ext uri="{FF2B5EF4-FFF2-40B4-BE49-F238E27FC236}">
                <a16:creationId xmlns:a16="http://schemas.microsoft.com/office/drawing/2014/main" id="{01F6C6B4-2B32-1F40-185E-FBC612AB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913" y="914400"/>
            <a:ext cx="6887765" cy="5943600"/>
          </a:xfrm>
          <a:prstGeom prst="rect">
            <a:avLst/>
          </a:prstGeom>
        </p:spPr>
      </p:pic>
      <p:sp>
        <p:nvSpPr>
          <p:cNvPr id="5" name="ZoneTexte 4">
            <a:extLst>
              <a:ext uri="{FF2B5EF4-FFF2-40B4-BE49-F238E27FC236}">
                <a16:creationId xmlns:a16="http://schemas.microsoft.com/office/drawing/2014/main" id="{ECF298F8-257F-3C6F-1C23-2A1EF9D20693}"/>
              </a:ext>
            </a:extLst>
          </p:cNvPr>
          <p:cNvSpPr txBox="1"/>
          <p:nvPr/>
        </p:nvSpPr>
        <p:spPr>
          <a:xfrm>
            <a:off x="304800" y="1379621"/>
            <a:ext cx="3128211" cy="2585323"/>
          </a:xfrm>
          <a:prstGeom prst="rect">
            <a:avLst/>
          </a:prstGeom>
          <a:noFill/>
        </p:spPr>
        <p:txBody>
          <a:bodyPr wrap="square" rtlCol="0">
            <a:spAutoFit/>
          </a:bodyPr>
          <a:lstStyle/>
          <a:p>
            <a:r>
              <a:rPr lang="fr-FR" dirty="0">
                <a:solidFill>
                  <a:srgbClr val="000000"/>
                </a:solidFill>
                <a:highlight>
                  <a:srgbClr val="FFFFFF"/>
                </a:highlight>
                <a:latin typeface="Segoe UI" panose="020B0502040204020203" pitchFamily="34" charset="0"/>
                <a:ea typeface="Aptos" panose="020B0004020202020204" pitchFamily="34" charset="0"/>
              </a:rPr>
              <a:t>Lundi 3 juin, </a:t>
            </a:r>
            <a:r>
              <a:rPr lang="fr-FR" b="1" dirty="0">
                <a:solidFill>
                  <a:srgbClr val="000000"/>
                </a:solidFill>
                <a:highlight>
                  <a:srgbClr val="FFFFFF"/>
                </a:highlight>
                <a:latin typeface="Segoe UI" panose="020B0502040204020203" pitchFamily="34" charset="0"/>
                <a:ea typeface="Aptos" panose="020B0004020202020204" pitchFamily="34" charset="0"/>
              </a:rPr>
              <a:t>Métropole Rouen Normandie</a:t>
            </a:r>
          </a:p>
          <a:p>
            <a:endParaRPr lang="fr-FR" dirty="0">
              <a:solidFill>
                <a:srgbClr val="000000"/>
              </a:solidFill>
              <a:highlight>
                <a:srgbClr val="FFFFFF"/>
              </a:highlight>
              <a:latin typeface="Segoe UI" panose="020B0502040204020203" pitchFamily="34" charset="0"/>
              <a:ea typeface="Aptos" panose="020B0004020202020204" pitchFamily="34" charset="0"/>
            </a:endParaRPr>
          </a:p>
          <a:p>
            <a:r>
              <a:rPr lang="fr-FR" dirty="0">
                <a:solidFill>
                  <a:srgbClr val="000000"/>
                </a:solidFill>
                <a:highlight>
                  <a:srgbClr val="FFFFFF"/>
                </a:highlight>
                <a:latin typeface="Segoe UI" panose="020B0502040204020203" pitchFamily="34" charset="0"/>
                <a:ea typeface="Aptos" panose="020B0004020202020204" pitchFamily="34" charset="0"/>
              </a:rPr>
              <a:t>R</a:t>
            </a:r>
            <a:r>
              <a:rPr lang="fr-FR" sz="1800" dirty="0">
                <a:solidFill>
                  <a:srgbClr val="000000"/>
                </a:solidFill>
                <a:effectLst/>
                <a:highlight>
                  <a:srgbClr val="FFFFFF"/>
                </a:highlight>
                <a:latin typeface="Segoe UI" panose="020B0502040204020203" pitchFamily="34" charset="0"/>
                <a:ea typeface="Aptos" panose="020B0004020202020204" pitchFamily="34" charset="0"/>
              </a:rPr>
              <a:t>endez-vous pour objectif de présenter le plan d'action </a:t>
            </a:r>
            <a:r>
              <a:rPr lang="fr-FR" sz="1800" dirty="0" err="1">
                <a:solidFill>
                  <a:srgbClr val="000000"/>
                </a:solidFill>
                <a:effectLst/>
                <a:highlight>
                  <a:srgbClr val="FFFFFF"/>
                </a:highlight>
                <a:latin typeface="Segoe UI" panose="020B0502040204020203" pitchFamily="34" charset="0"/>
                <a:ea typeface="Aptos" panose="020B0004020202020204" pitchFamily="34" charset="0"/>
              </a:rPr>
              <a:t>co-construit</a:t>
            </a:r>
            <a:r>
              <a:rPr lang="fr-FR" sz="1800" dirty="0">
                <a:solidFill>
                  <a:srgbClr val="000000"/>
                </a:solidFill>
                <a:effectLst/>
                <a:highlight>
                  <a:srgbClr val="FFFFFF"/>
                </a:highlight>
                <a:latin typeface="Segoe UI" panose="020B0502040204020203" pitchFamily="34" charset="0"/>
                <a:ea typeface="Aptos" panose="020B0004020202020204" pitchFamily="34" charset="0"/>
              </a:rPr>
              <a:t> avec les professionnels et les citoyens à travers les ateliers de concertation.</a:t>
            </a:r>
            <a:endParaRPr lang="fr-FR" dirty="0"/>
          </a:p>
        </p:txBody>
      </p:sp>
      <p:sp>
        <p:nvSpPr>
          <p:cNvPr id="6" name="ZoneTexte 5">
            <a:extLst>
              <a:ext uri="{FF2B5EF4-FFF2-40B4-BE49-F238E27FC236}">
                <a16:creationId xmlns:a16="http://schemas.microsoft.com/office/drawing/2014/main" id="{A2926243-0A71-4347-036F-066B9959E24C}"/>
              </a:ext>
            </a:extLst>
          </p:cNvPr>
          <p:cNvSpPr txBox="1"/>
          <p:nvPr/>
        </p:nvSpPr>
        <p:spPr>
          <a:xfrm>
            <a:off x="992892" y="0"/>
            <a:ext cx="8989308" cy="523220"/>
          </a:xfrm>
          <a:prstGeom prst="rect">
            <a:avLst/>
          </a:prstGeom>
          <a:noFill/>
        </p:spPr>
        <p:txBody>
          <a:bodyPr wrap="square" rtlCol="0">
            <a:spAutoFit/>
          </a:bodyPr>
          <a:lstStyle/>
          <a:p>
            <a:r>
              <a:rPr lang="fr-FR" sz="2800" b="1" dirty="0">
                <a:solidFill>
                  <a:schemeClr val="bg1"/>
                </a:solidFill>
              </a:rPr>
              <a:t>Exemple de la concertation : Métropole Rouen Normandie</a:t>
            </a:r>
          </a:p>
        </p:txBody>
      </p:sp>
    </p:spTree>
    <p:extLst>
      <p:ext uri="{BB962C8B-B14F-4D97-AF65-F5344CB8AC3E}">
        <p14:creationId xmlns:p14="http://schemas.microsoft.com/office/powerpoint/2010/main" val="109236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3"/>
          <a:stretch/>
        </p:blipFill>
        <p:spPr bwMode="auto">
          <a:xfrm>
            <a:off x="10042883" y="58718"/>
            <a:ext cx="2009055" cy="568005"/>
          </a:xfrm>
          <a:prstGeom prst="rect">
            <a:avLst/>
          </a:prstGeom>
        </p:spPr>
      </p:pic>
      <p:pic>
        <p:nvPicPr>
          <p:cNvPr id="26" name="Image 25"/>
          <p:cNvPicPr>
            <a:picLocks noChangeAspect="1"/>
          </p:cNvPicPr>
          <p:nvPr/>
        </p:nvPicPr>
        <p:blipFill>
          <a:blip r:embed="rId3"/>
          <a:stretch/>
        </p:blipFill>
        <p:spPr bwMode="auto">
          <a:xfrm>
            <a:off x="10042883" y="58718"/>
            <a:ext cx="2009055" cy="568005"/>
          </a:xfrm>
          <a:prstGeom prst="rect">
            <a:avLst/>
          </a:prstGeom>
        </p:spPr>
      </p:pic>
      <p:sp>
        <p:nvSpPr>
          <p:cNvPr id="3" name="ZoneTexte 2"/>
          <p:cNvSpPr txBox="1"/>
          <p:nvPr/>
        </p:nvSpPr>
        <p:spPr bwMode="auto">
          <a:xfrm>
            <a:off x="1036620" y="179328"/>
            <a:ext cx="9349842" cy="461665"/>
          </a:xfrm>
          <a:prstGeom prst="rect">
            <a:avLst/>
          </a:prstGeom>
          <a:noFill/>
        </p:spPr>
        <p:txBody>
          <a:bodyPr wrap="square" lIns="91440" tIns="45720" rIns="91440" bIns="45720" rtlCol="0" anchor="t">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Cas illustré : </a:t>
            </a:r>
            <a:r>
              <a:rPr kumimoji="0" lang="fr-FR" sz="2400" b="1" i="0" u="none" strike="noStrike" kern="0" cap="none" spc="0" normalizeH="0" baseline="0" noProof="0" dirty="0" err="1">
                <a:ln>
                  <a:noFill/>
                </a:ln>
                <a:solidFill>
                  <a:prstClr val="white"/>
                </a:solidFill>
                <a:effectLst/>
                <a:uLnTx/>
                <a:uFillTx/>
                <a:latin typeface="Helvetica" panose="020B0604020202020204" pitchFamily="34" charset="0"/>
                <a:cs typeface="Helvetica" panose="020B0604020202020204" pitchFamily="34" charset="0"/>
              </a:rPr>
              <a:t>GrandAngoul</a:t>
            </a:r>
            <a:r>
              <a:rPr lang="fr-FR" sz="2400" b="1" kern="0" dirty="0" err="1">
                <a:solidFill>
                  <a:prstClr val="white"/>
                </a:solidFill>
                <a:latin typeface="Helvetica" panose="020B0604020202020204" pitchFamily="34" charset="0"/>
                <a:cs typeface="Helvetica" panose="020B0604020202020204" pitchFamily="34" charset="0"/>
              </a:rPr>
              <a:t>ême</a:t>
            </a:r>
            <a:r>
              <a:rPr lang="fr-FR" sz="2400" b="1" kern="0" dirty="0">
                <a:solidFill>
                  <a:prstClr val="white"/>
                </a:solidFill>
                <a:latin typeface="Helvetica" panose="020B0604020202020204" pitchFamily="34" charset="0"/>
                <a:cs typeface="Helvetica" panose="020B0604020202020204" pitchFamily="34" charset="0"/>
              </a:rPr>
              <a:t>, une charte en œuvre </a:t>
            </a:r>
            <a:endParaRPr kumimoji="0" sz="24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pic>
        <p:nvPicPr>
          <p:cNvPr id="6" name="Image 5">
            <a:extLst>
              <a:ext uri="{FF2B5EF4-FFF2-40B4-BE49-F238E27FC236}">
                <a16:creationId xmlns:a16="http://schemas.microsoft.com/office/drawing/2014/main" id="{71831A9F-760F-7C09-C23C-962ACF1C22FE}"/>
              </a:ext>
            </a:extLst>
          </p:cNvPr>
          <p:cNvPicPr>
            <a:picLocks noChangeAspect="1"/>
          </p:cNvPicPr>
          <p:nvPr/>
        </p:nvPicPr>
        <p:blipFill rotWithShape="1">
          <a:blip r:embed="rId4"/>
          <a:srcRect l="50345" t="14468" r="14809" b="5106"/>
          <a:stretch/>
        </p:blipFill>
        <p:spPr>
          <a:xfrm>
            <a:off x="3647872" y="908310"/>
            <a:ext cx="4248441" cy="5515584"/>
          </a:xfrm>
          <a:prstGeom prst="rect">
            <a:avLst/>
          </a:prstGeom>
        </p:spPr>
      </p:pic>
      <p:sp>
        <p:nvSpPr>
          <p:cNvPr id="8" name="ZoneTexte 7">
            <a:extLst>
              <a:ext uri="{FF2B5EF4-FFF2-40B4-BE49-F238E27FC236}">
                <a16:creationId xmlns:a16="http://schemas.microsoft.com/office/drawing/2014/main" id="{2279AB62-6045-738C-3B64-A0CBB481F85E}"/>
              </a:ext>
            </a:extLst>
          </p:cNvPr>
          <p:cNvSpPr txBox="1"/>
          <p:nvPr/>
        </p:nvSpPr>
        <p:spPr>
          <a:xfrm>
            <a:off x="-33184" y="6530597"/>
            <a:ext cx="12225184" cy="338554"/>
          </a:xfrm>
          <a:prstGeom prst="rect">
            <a:avLst/>
          </a:prstGeom>
          <a:noFill/>
        </p:spPr>
        <p:txBody>
          <a:bodyPr wrap="square"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Charte Logistique urbaine durable 2023 du </a:t>
            </a:r>
            <a:r>
              <a:rPr kumimoji="0" lang="fr-FR" sz="1600" i="0" u="none" strike="noStrike" kern="1200" cap="none" spc="0" normalizeH="0" baseline="0" noProof="0" dirty="0" err="1">
                <a:ln>
                  <a:noFill/>
                </a:ln>
                <a:effectLst/>
                <a:uLnTx/>
                <a:uFillTx/>
                <a:latin typeface="Helvetica" panose="020B0604020202020204" pitchFamily="34" charset="0"/>
                <a:cs typeface="Helvetica" panose="020B0604020202020204" pitchFamily="34" charset="0"/>
              </a:rPr>
              <a:t>GrandAngoulême</a:t>
            </a:r>
            <a:r>
              <a:rPr kumimoji="0" lang="fr-FR" sz="1600" i="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 extraits (page de garde, sommaire, calendrier des actions prioritaires)</a:t>
            </a:r>
          </a:p>
        </p:txBody>
      </p:sp>
      <p:pic>
        <p:nvPicPr>
          <p:cNvPr id="14" name="Image 13">
            <a:extLst>
              <a:ext uri="{FF2B5EF4-FFF2-40B4-BE49-F238E27FC236}">
                <a16:creationId xmlns:a16="http://schemas.microsoft.com/office/drawing/2014/main" id="{1D43B7F1-F637-8A4E-FE18-251ECD59E3AD}"/>
              </a:ext>
            </a:extLst>
          </p:cNvPr>
          <p:cNvPicPr>
            <a:picLocks noChangeAspect="1"/>
          </p:cNvPicPr>
          <p:nvPr/>
        </p:nvPicPr>
        <p:blipFill rotWithShape="1">
          <a:blip r:embed="rId5"/>
          <a:srcRect l="34388" t="14675" r="35213" b="8085"/>
          <a:stretch/>
        </p:blipFill>
        <p:spPr>
          <a:xfrm>
            <a:off x="-1" y="898456"/>
            <a:ext cx="3647873" cy="5213613"/>
          </a:xfrm>
          <a:prstGeom prst="rect">
            <a:avLst/>
          </a:prstGeom>
        </p:spPr>
      </p:pic>
      <p:pic>
        <p:nvPicPr>
          <p:cNvPr id="16" name="Image 15">
            <a:extLst>
              <a:ext uri="{FF2B5EF4-FFF2-40B4-BE49-F238E27FC236}">
                <a16:creationId xmlns:a16="http://schemas.microsoft.com/office/drawing/2014/main" id="{94E2E477-306D-238A-6495-70A823CD60C2}"/>
              </a:ext>
            </a:extLst>
          </p:cNvPr>
          <p:cNvPicPr>
            <a:picLocks noChangeAspect="1"/>
          </p:cNvPicPr>
          <p:nvPr/>
        </p:nvPicPr>
        <p:blipFill rotWithShape="1">
          <a:blip r:embed="rId6"/>
          <a:srcRect l="50000" t="17305" r="21330" b="14185"/>
          <a:stretch/>
        </p:blipFill>
        <p:spPr>
          <a:xfrm>
            <a:off x="7568119" y="898456"/>
            <a:ext cx="4533785" cy="5535293"/>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8" name="Image 39"/>
          <p:cNvPicPr/>
          <p:nvPr/>
        </p:nvPicPr>
        <p:blipFill>
          <a:blip r:embed="rId4"/>
          <a:stretch/>
        </p:blipFill>
        <p:spPr bwMode="auto">
          <a:xfrm>
            <a:off x="10042920" y="58679"/>
            <a:ext cx="2008800" cy="567720"/>
          </a:xfrm>
          <a:prstGeom prst="rect">
            <a:avLst/>
          </a:prstGeom>
          <a:ln w="0">
            <a:noFill/>
          </a:ln>
        </p:spPr>
      </p:pic>
      <p:grpSp>
        <p:nvGrpSpPr>
          <p:cNvPr id="150" name="Groupe 10"/>
          <p:cNvGrpSpPr/>
          <p:nvPr/>
        </p:nvGrpSpPr>
        <p:grpSpPr bwMode="auto">
          <a:xfrm>
            <a:off x="280200" y="5323448"/>
            <a:ext cx="11631600" cy="1475873"/>
            <a:chOff x="182520" y="1349636"/>
            <a:chExt cx="11631600" cy="1475873"/>
          </a:xfrm>
        </p:grpSpPr>
        <p:sp>
          <p:nvSpPr>
            <p:cNvPr id="151" name="ZoneTexte 6"/>
            <p:cNvSpPr/>
            <p:nvPr/>
          </p:nvSpPr>
          <p:spPr bwMode="auto">
            <a:xfrm>
              <a:off x="319680" y="1349636"/>
              <a:ext cx="11494440" cy="1475873"/>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t">
              <a:spAutoFit/>
            </a:bodyPr>
            <a:lstStyle/>
            <a:p>
              <a:pPr marL="0" marR="0" lvl="0" indent="0" algn="l" defTabSz="609480" eaLnBrk="1" fontAlgn="auto" latinLnBrk="0" hangingPunct="1">
                <a:lnSpc>
                  <a:spcPct val="100000"/>
                </a:lnSpc>
                <a:spcBef>
                  <a:spcPts val="0"/>
                </a:spcBef>
                <a:spcAft>
                  <a:spcPts val="0"/>
                </a:spcAft>
                <a:buClrTx/>
                <a:buSzTx/>
                <a:buFontTx/>
                <a:buNone/>
                <a:tabLst/>
                <a:defRPr/>
              </a:pPr>
              <a:r>
                <a:rPr kumimoji="0" lang="fr-FR" b="0" i="0" u="none" strike="noStrike" kern="0" cap="none" spc="-1" normalizeH="0" baseline="0" noProof="0" dirty="0">
                  <a:ln>
                    <a:noFill/>
                  </a:ln>
                  <a:solidFill>
                    <a:prstClr val="black"/>
                  </a:solidFill>
                  <a:effectLst/>
                  <a:uLnTx/>
                  <a:uFillTx/>
                  <a:latin typeface="Calibri"/>
                  <a:cs typeface="Arial"/>
                </a:rPr>
                <a:t>Premiers retours d’expérience : </a:t>
              </a:r>
              <a:endParaRPr kumimoji="0" b="0" i="0" u="none" strike="noStrike" kern="0" cap="none" spc="0" normalizeH="0" baseline="0" noProof="0" dirty="0">
                <a:ln>
                  <a:noFill/>
                </a:ln>
                <a:solidFill>
                  <a:prstClr val="black"/>
                </a:solidFill>
                <a:effectLst/>
                <a:uLnTx/>
                <a:uFillTx/>
                <a:latin typeface="Calibri"/>
                <a:cs typeface="Arial"/>
              </a:endParaRPr>
            </a:p>
            <a:p>
              <a:pPr marL="0" marR="0" lvl="0" indent="0" algn="l" defTabSz="609480" eaLnBrk="1" fontAlgn="auto" latinLnBrk="0" hangingPunct="1">
                <a:lnSpc>
                  <a:spcPct val="100000"/>
                </a:lnSpc>
                <a:spcBef>
                  <a:spcPts val="0"/>
                </a:spcBef>
                <a:spcAft>
                  <a:spcPts val="0"/>
                </a:spcAft>
                <a:buClrTx/>
                <a:buSzTx/>
                <a:buFontTx/>
                <a:buNone/>
                <a:tabLst/>
                <a:defRPr/>
              </a:pPr>
              <a:r>
                <a:rPr kumimoji="0" lang="fr-FR" b="0" i="0" u="none" strike="noStrike" kern="0" cap="none" spc="-1" normalizeH="0" baseline="0" noProof="0" dirty="0">
                  <a:ln>
                    <a:noFill/>
                  </a:ln>
                  <a:solidFill>
                    <a:prstClr val="black"/>
                  </a:solidFill>
                  <a:effectLst/>
                  <a:uLnTx/>
                  <a:uFillTx/>
                  <a:latin typeface="Calibri"/>
                  <a:cs typeface="Arial"/>
                </a:rPr>
                <a:t>→ Les financements LUD+ permettent de lancer des </a:t>
              </a:r>
              <a:r>
                <a:rPr kumimoji="0" lang="fr-FR" b="1" i="0" u="sng" strike="noStrike" kern="0" cap="none" spc="-1" normalizeH="0" baseline="0" noProof="0" dirty="0">
                  <a:ln>
                    <a:noFill/>
                  </a:ln>
                  <a:solidFill>
                    <a:srgbClr val="00ACA8"/>
                  </a:solidFill>
                  <a:effectLst/>
                  <a:uLnTx/>
                  <a:uFillTx/>
                  <a:latin typeface="Calibri"/>
                  <a:cs typeface="Arial"/>
                </a:rPr>
                <a:t>études préalables </a:t>
              </a:r>
              <a:r>
                <a:rPr kumimoji="0" lang="fr-FR" b="0" i="0" u="none" strike="noStrike" kern="0" cap="none" spc="-1" normalizeH="0" baseline="0" noProof="0" dirty="0">
                  <a:ln>
                    <a:noFill/>
                  </a:ln>
                  <a:solidFill>
                    <a:prstClr val="black"/>
                  </a:solidFill>
                  <a:effectLst/>
                  <a:uLnTx/>
                  <a:uFillTx/>
                  <a:latin typeface="Calibri"/>
                  <a:cs typeface="Arial"/>
                </a:rPr>
                <a:t>à la mise en œuvre d’actions (ELU, schéma d’avitaillement, schéma des aires de livraison).</a:t>
              </a:r>
              <a:endParaRPr kumimoji="0" b="0" i="0" u="none" strike="noStrike" kern="0" cap="none" spc="0" normalizeH="0" baseline="0" noProof="0" dirty="0">
                <a:ln>
                  <a:noFill/>
                </a:ln>
                <a:solidFill>
                  <a:prstClr val="black"/>
                </a:solidFill>
                <a:effectLst/>
                <a:uLnTx/>
                <a:uFillTx/>
                <a:latin typeface="Calibri"/>
                <a:cs typeface="Arial"/>
              </a:endParaRPr>
            </a:p>
            <a:p>
              <a:pPr marL="0" marR="0" lvl="0" indent="0" algn="l" defTabSz="609480" eaLnBrk="1" fontAlgn="auto" latinLnBrk="0" hangingPunct="1">
                <a:lnSpc>
                  <a:spcPct val="100000"/>
                </a:lnSpc>
                <a:spcBef>
                  <a:spcPts val="0"/>
                </a:spcBef>
                <a:spcAft>
                  <a:spcPts val="0"/>
                </a:spcAft>
                <a:buClrTx/>
                <a:buSzTx/>
                <a:buFontTx/>
                <a:buNone/>
                <a:tabLst/>
                <a:defRPr/>
              </a:pPr>
              <a:r>
                <a:rPr kumimoji="0" lang="fr-FR" b="0" i="0" u="none" strike="noStrike" kern="0" cap="none" spc="-1" normalizeH="0" baseline="0" noProof="0" dirty="0">
                  <a:ln>
                    <a:noFill/>
                  </a:ln>
                  <a:solidFill>
                    <a:prstClr val="black"/>
                  </a:solidFill>
                  <a:effectLst/>
                  <a:uLnTx/>
                  <a:uFillTx/>
                  <a:latin typeface="Calibri"/>
                  <a:cs typeface="Arial"/>
                </a:rPr>
                <a:t>→ L’accompagnement technique et humain de LUD+ permet aux EPCI chartés de </a:t>
              </a:r>
              <a:r>
                <a:rPr kumimoji="0" lang="fr-FR" b="1" i="0" u="sng" strike="noStrike" kern="0" cap="none" spc="-1" normalizeH="0" baseline="0" noProof="0" dirty="0">
                  <a:ln>
                    <a:noFill/>
                  </a:ln>
                  <a:solidFill>
                    <a:srgbClr val="00ACA8"/>
                  </a:solidFill>
                  <a:effectLst/>
                  <a:uLnTx/>
                  <a:uFillTx/>
                  <a:latin typeface="Calibri"/>
                  <a:cs typeface="Arial"/>
                </a:rPr>
                <a:t>se lancer rapidement</a:t>
              </a:r>
              <a:r>
                <a:rPr kumimoji="0" lang="fr-FR" b="0" i="0" u="none" strike="noStrike" kern="0" cap="none" spc="-1" normalizeH="0" baseline="0" noProof="0" dirty="0">
                  <a:ln>
                    <a:noFill/>
                  </a:ln>
                  <a:solidFill>
                    <a:prstClr val="black"/>
                  </a:solidFill>
                  <a:effectLst/>
                  <a:uLnTx/>
                  <a:uFillTx/>
                  <a:latin typeface="Calibri"/>
                  <a:cs typeface="Arial"/>
                </a:rPr>
                <a:t> dans la mise en action après la signature de la charte.</a:t>
              </a:r>
              <a:endParaRPr kumimoji="0" lang="fr-FR" b="0" i="0" u="none" strike="noStrike" kern="0" cap="none" spc="-1" normalizeH="0" baseline="0" noProof="0" dirty="0">
                <a:ln>
                  <a:noFill/>
                </a:ln>
                <a:solidFill>
                  <a:srgbClr val="000000"/>
                </a:solidFill>
                <a:effectLst/>
                <a:uLnTx/>
                <a:uFillTx/>
                <a:latin typeface="Arial"/>
                <a:cs typeface="Arial"/>
              </a:endParaRPr>
            </a:p>
          </p:txBody>
        </p:sp>
        <p:cxnSp>
          <p:nvCxnSpPr>
            <p:cNvPr id="152" name="Connecteur droit 3"/>
            <p:cNvCxnSpPr>
              <a:cxnSpLocks/>
            </p:cNvCxnSpPr>
            <p:nvPr/>
          </p:nvCxnSpPr>
          <p:spPr bwMode="auto">
            <a:xfrm>
              <a:off x="182520" y="1470049"/>
              <a:ext cx="360" cy="633600"/>
            </a:xfrm>
            <a:prstGeom prst="straightConnector1">
              <a:avLst/>
            </a:prstGeom>
            <a:ln w="28575">
              <a:solidFill>
                <a:srgbClr val="00A09E"/>
              </a:solidFill>
            </a:ln>
          </p:spPr>
        </p:cxnSp>
      </p:grpSp>
      <p:sp>
        <p:nvSpPr>
          <p:cNvPr id="9" name="ZoneTexte 1"/>
          <p:cNvSpPr/>
          <p:nvPr/>
        </p:nvSpPr>
        <p:spPr bwMode="auto">
          <a:xfrm>
            <a:off x="990000" y="-41527"/>
            <a:ext cx="9254520" cy="830997"/>
          </a:xfrm>
          <a:prstGeom prst="rect">
            <a:avLst/>
          </a:prstGeom>
          <a:noFill/>
          <a:ln w="0">
            <a:noFill/>
          </a:ln>
        </p:spPr>
        <p:style>
          <a:lnRef idx="0">
            <a:srgbClr val="000000"/>
          </a:lnRef>
          <a:fillRef idx="0">
            <a:srgbClr val="000000"/>
          </a:fillRef>
          <a:effectRef idx="0">
            <a:srgbClr val="000000"/>
          </a:effectRef>
          <a:fontRef idx="minor"/>
        </p:style>
        <p:txBody>
          <a:bodyPr anchor="t">
            <a:spAutoFit/>
          </a:bodyPr>
          <a:lstStyle/>
          <a:p>
            <a:pPr marL="0" marR="0" lvl="0" indent="0" algn="l" defTabSz="609480" eaLnBrk="1" fontAlgn="auto" latinLnBrk="0" hangingPunct="1">
              <a:lnSpc>
                <a:spcPct val="100000"/>
              </a:lnSpc>
              <a:spcBef>
                <a:spcPts val="0"/>
              </a:spcBef>
              <a:spcAft>
                <a:spcPts val="0"/>
              </a:spcAft>
              <a:buClrTx/>
              <a:buSzTx/>
              <a:buFontTx/>
              <a:buNone/>
              <a:tabLst/>
              <a:defRPr/>
            </a:pPr>
            <a:r>
              <a:rPr kumimoji="0" lang="fr-FR" sz="2400" b="1" i="0" u="none" strike="noStrike" kern="0" cap="none" spc="-1" normalizeH="0" baseline="0" noProof="0" dirty="0">
                <a:ln>
                  <a:noFill/>
                </a:ln>
                <a:solidFill>
                  <a:srgbClr val="FFFFFF"/>
                </a:solidFill>
                <a:effectLst/>
                <a:uLnTx/>
                <a:uFillTx/>
                <a:latin typeface="Helvetica" panose="020B0604020202020204" pitchFamily="34" charset="0"/>
                <a:ea typeface="Calibri"/>
                <a:cs typeface="Helvetica" panose="020B0604020202020204" pitchFamily="34" charset="0"/>
              </a:rPr>
              <a:t>Mettre en œuvre 120 actions opérationnelles</a:t>
            </a:r>
            <a:endParaRPr kumimoji="0" sz="24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0" marR="0" lvl="0" indent="0" algn="l" defTabSz="609480" eaLnBrk="1" fontAlgn="auto" latinLnBrk="0" hangingPunct="1">
              <a:lnSpc>
                <a:spcPct val="100000"/>
              </a:lnSpc>
              <a:spcBef>
                <a:spcPts val="0"/>
              </a:spcBef>
              <a:spcAft>
                <a:spcPts val="0"/>
              </a:spcAft>
              <a:buClrTx/>
              <a:buSzTx/>
              <a:buFontTx/>
              <a:buNone/>
              <a:tabLst/>
              <a:defRPr/>
            </a:pPr>
            <a:r>
              <a:rPr kumimoji="0" lang="fr-FR" sz="2400" b="1" i="1" u="none" strike="noStrike" kern="0" cap="none" spc="-1" normalizeH="0" baseline="0" noProof="0" dirty="0">
                <a:ln>
                  <a:noFill/>
                </a:ln>
                <a:solidFill>
                  <a:srgbClr val="FFFFFF"/>
                </a:solidFill>
                <a:effectLst/>
                <a:uLnTx/>
                <a:uFillTx/>
                <a:latin typeface="Helvetica" panose="020B0604020202020204" pitchFamily="34" charset="0"/>
                <a:cs typeface="Helvetica" panose="020B0604020202020204" pitchFamily="34" charset="0"/>
              </a:rPr>
              <a:t>État d’avancement à date (</a:t>
            </a:r>
            <a:r>
              <a:rPr kumimoji="0" lang="fr-FR" sz="2400" b="1" i="1" u="none" strike="noStrike" kern="0" cap="none" spc="-1" normalizeH="0" baseline="0" noProof="0" dirty="0" err="1">
                <a:ln>
                  <a:noFill/>
                </a:ln>
                <a:solidFill>
                  <a:srgbClr val="FFFFFF"/>
                </a:solidFill>
                <a:effectLst/>
                <a:uLnTx/>
                <a:uFillTx/>
                <a:latin typeface="Helvetica" panose="020B0604020202020204" pitchFamily="34" charset="0"/>
                <a:cs typeface="Helvetica" panose="020B0604020202020204" pitchFamily="34" charset="0"/>
              </a:rPr>
              <a:t>jui</a:t>
            </a:r>
            <a:r>
              <a:rPr lang="fr-FR" sz="2400" b="1" i="1" kern="0" spc="-1" dirty="0">
                <a:solidFill>
                  <a:srgbClr val="FFFFFF"/>
                </a:solidFill>
                <a:latin typeface="Helvetica" panose="020B0604020202020204" pitchFamily="34" charset="0"/>
                <a:cs typeface="Helvetica" panose="020B0604020202020204" pitchFamily="34" charset="0"/>
              </a:rPr>
              <a:t>n 2024)</a:t>
            </a:r>
            <a:endParaRPr kumimoji="0" lang="fr-FR" sz="2400" b="0" i="1" u="none" strike="noStrike" kern="0" cap="none" spc="-1"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graphicFrame>
        <p:nvGraphicFramePr>
          <p:cNvPr id="11" name="Graphique 10">
            <a:extLst>
              <a:ext uri="{FF2B5EF4-FFF2-40B4-BE49-F238E27FC236}">
                <a16:creationId xmlns:a16="http://schemas.microsoft.com/office/drawing/2014/main" id="{50368BEE-AA6D-47BC-B675-54B23EABCFC0}"/>
              </a:ext>
            </a:extLst>
          </p:cNvPr>
          <p:cNvGraphicFramePr>
            <a:graphicFrameLocks/>
          </p:cNvGraphicFramePr>
          <p:nvPr>
            <p:extLst>
              <p:ext uri="{D42A27DB-BD31-4B8C-83A1-F6EECF244321}">
                <p14:modId xmlns:p14="http://schemas.microsoft.com/office/powerpoint/2010/main" val="4158898620"/>
              </p:ext>
            </p:extLst>
          </p:nvPr>
        </p:nvGraphicFramePr>
        <p:xfrm>
          <a:off x="1313234" y="894945"/>
          <a:ext cx="7928043" cy="442850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4A386F-81F9-6C7A-A109-1B78FF45D95E}"/>
              </a:ext>
            </a:extLst>
          </p:cNvPr>
          <p:cNvSpPr txBox="1"/>
          <p:nvPr/>
        </p:nvSpPr>
        <p:spPr>
          <a:xfrm>
            <a:off x="3530954" y="2905780"/>
            <a:ext cx="5130092" cy="523220"/>
          </a:xfrm>
          <a:prstGeom prst="rect">
            <a:avLst/>
          </a:prstGeom>
          <a:noFill/>
        </p:spPr>
        <p:txBody>
          <a:bodyPr wrap="square" rtlCol="0">
            <a:spAutoFit/>
          </a:bodyPr>
          <a:lstStyle/>
          <a:p>
            <a:pPr defTabSz="609493">
              <a:defRPr/>
            </a:pPr>
            <a:r>
              <a:rPr lang="fr-FR" sz="2800" b="1" kern="0" spc="-1" dirty="0">
                <a:solidFill>
                  <a:srgbClr val="FFFFFF"/>
                </a:solidFill>
                <a:latin typeface="Helvetica" panose="020B0604020202020204" pitchFamily="34" charset="0"/>
                <a:ea typeface="Calibri"/>
                <a:cs typeface="Helvetica" panose="020B0604020202020204" pitchFamily="34" charset="0"/>
              </a:rPr>
              <a:t>4. Un nouveau volet : </a:t>
            </a:r>
            <a:r>
              <a:rPr lang="fr-FR" sz="2800" b="1" kern="0" spc="-1" dirty="0" err="1">
                <a:solidFill>
                  <a:srgbClr val="FFFFFF"/>
                </a:solidFill>
                <a:latin typeface="Helvetica" panose="020B0604020202020204" pitchFamily="34" charset="0"/>
                <a:ea typeface="Calibri"/>
                <a:cs typeface="Helvetica" panose="020B0604020202020204" pitchFamily="34" charset="0"/>
              </a:rPr>
              <a:t>Digilog</a:t>
            </a:r>
            <a:r>
              <a:rPr lang="fr-FR" sz="2800" b="1" kern="0" dirty="0">
                <a:solidFill>
                  <a:prstClr val="white"/>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350465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3"/>
          <a:stretch/>
        </p:blipFill>
        <p:spPr bwMode="auto">
          <a:xfrm>
            <a:off x="10042883" y="58718"/>
            <a:ext cx="2009055" cy="568005"/>
          </a:xfrm>
          <a:prstGeom prst="rect">
            <a:avLst/>
          </a:prstGeom>
        </p:spPr>
      </p:pic>
      <p:pic>
        <p:nvPicPr>
          <p:cNvPr id="26" name="Image 25"/>
          <p:cNvPicPr>
            <a:picLocks noChangeAspect="1"/>
          </p:cNvPicPr>
          <p:nvPr/>
        </p:nvPicPr>
        <p:blipFill>
          <a:blip r:embed="rId3"/>
          <a:stretch/>
        </p:blipFill>
        <p:spPr bwMode="auto">
          <a:xfrm>
            <a:off x="10042883" y="58718"/>
            <a:ext cx="2009055" cy="568005"/>
          </a:xfrm>
          <a:prstGeom prst="rect">
            <a:avLst/>
          </a:prstGeom>
        </p:spPr>
      </p:pic>
      <p:sp>
        <p:nvSpPr>
          <p:cNvPr id="3" name="ZoneTexte 2"/>
          <p:cNvSpPr txBox="1"/>
          <p:nvPr/>
        </p:nvSpPr>
        <p:spPr bwMode="auto">
          <a:xfrm>
            <a:off x="1036620" y="179328"/>
            <a:ext cx="9349842" cy="461665"/>
          </a:xfrm>
          <a:prstGeom prst="rect">
            <a:avLst/>
          </a:prstGeom>
          <a:noFill/>
        </p:spPr>
        <p:txBody>
          <a:bodyPr wrap="square" lIns="91440" tIns="45720" rIns="91440" bIns="45720" rtlCol="0" anchor="t">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Digitalisation appliquée à la logistique urbaine</a:t>
            </a:r>
            <a:endParaRPr kumimoji="0" sz="24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4" name="Titre 1"/>
          <p:cNvSpPr txBox="1"/>
          <p:nvPr/>
        </p:nvSpPr>
        <p:spPr bwMode="auto">
          <a:xfrm>
            <a:off x="242826" y="919046"/>
            <a:ext cx="6752487" cy="977102"/>
          </a:xfrm>
          <a:prstGeom prst="rect">
            <a:avLst/>
          </a:prstGeom>
        </p:spPr>
        <p:txBody>
          <a:bodyPr vert="horz" lIns="91440" tIns="45720" rIns="91440" bIns="45720" rtlCol="0" anchor="ctr">
            <a:no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03818B"/>
                </a:solidFill>
                <a:effectLst/>
                <a:uLnTx/>
                <a:uFillTx/>
                <a:latin typeface="Calibri"/>
                <a:ea typeface="+mn-ea"/>
                <a:cs typeface="Arial"/>
              </a:rPr>
              <a:t>Nouveau </a:t>
            </a:r>
            <a:r>
              <a:rPr kumimoji="0" lang="en-US" sz="4400" b="1" i="0" u="none" strike="noStrike" kern="0" cap="none" spc="0" normalizeH="0" baseline="0" noProof="0" dirty="0">
                <a:ln>
                  <a:noFill/>
                </a:ln>
                <a:solidFill>
                  <a:srgbClr val="03818B"/>
                </a:solidFill>
                <a:effectLst/>
                <a:uLnTx/>
                <a:uFillTx/>
                <a:latin typeface="Calibri"/>
                <a:cs typeface="Arial"/>
              </a:rPr>
              <a:t>module</a:t>
            </a:r>
            <a:r>
              <a:rPr kumimoji="0" lang="en-US" sz="4400" b="1" i="0" u="none" strike="noStrike" kern="0" cap="none" spc="0" normalizeH="0" baseline="0" noProof="0" dirty="0">
                <a:ln>
                  <a:noFill/>
                </a:ln>
                <a:solidFill>
                  <a:srgbClr val="03818B"/>
                </a:solidFill>
                <a:effectLst/>
                <a:uLnTx/>
                <a:uFillTx/>
                <a:latin typeface="Calibri"/>
                <a:ea typeface="+mn-ea"/>
                <a:cs typeface="Arial"/>
              </a:rPr>
              <a:t> : DIGILOG</a:t>
            </a: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7" name="TextBox 1"/>
          <p:cNvSpPr txBox="1"/>
          <p:nvPr/>
        </p:nvSpPr>
        <p:spPr bwMode="auto">
          <a:xfrm>
            <a:off x="329376" y="2318222"/>
            <a:ext cx="7472380" cy="28007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2545A"/>
                </a:solidFill>
                <a:effectLst/>
                <a:uLnTx/>
                <a:uFillTx/>
                <a:latin typeface="Calibri"/>
                <a:ea typeface="+mn-lt"/>
                <a:cs typeface="Calibri"/>
              </a:rPr>
              <a:t>La nouvelle action </a:t>
            </a:r>
            <a:r>
              <a:rPr kumimoji="0" lang="fr-FR" sz="1600" b="1" i="0" u="none" strike="noStrike" kern="0" cap="none" spc="0" normalizeH="0" baseline="0" noProof="0" dirty="0">
                <a:ln>
                  <a:noFill/>
                </a:ln>
                <a:solidFill>
                  <a:srgbClr val="02545A"/>
                </a:solidFill>
                <a:effectLst/>
                <a:uLnTx/>
                <a:uFillTx/>
                <a:latin typeface="Calibri"/>
                <a:ea typeface="+mn-lt"/>
                <a:cs typeface="Calibri"/>
              </a:rPr>
              <a:t>InTerLUD+ </a:t>
            </a:r>
            <a:r>
              <a:rPr kumimoji="0" lang="fr-FR" sz="1600" b="0" i="0" u="none" strike="noStrike" kern="0" cap="none" spc="0" normalizeH="0" baseline="0" noProof="0" dirty="0">
                <a:ln>
                  <a:noFill/>
                </a:ln>
                <a:solidFill>
                  <a:srgbClr val="02545A"/>
                </a:solidFill>
                <a:effectLst/>
                <a:uLnTx/>
                <a:uFillTx/>
                <a:latin typeface="Calibri"/>
                <a:ea typeface="+mn-lt"/>
                <a:cs typeface="Calibri"/>
              </a:rPr>
              <a:t>a pour ambition d’accompagner les Établissements Publics de Coopération Intercommunale (EPCI) dans </a:t>
            </a:r>
            <a:r>
              <a:rPr kumimoji="0" lang="fr-FR" sz="1600" b="1" i="0" u="none" strike="noStrike" kern="0" cap="none" spc="0" normalizeH="0" baseline="0" noProof="0" dirty="0">
                <a:ln>
                  <a:noFill/>
                </a:ln>
                <a:solidFill>
                  <a:srgbClr val="02545A"/>
                </a:solidFill>
                <a:effectLst/>
                <a:uLnTx/>
                <a:uFillTx/>
                <a:latin typeface="Calibri"/>
                <a:ea typeface="+mn-lt"/>
                <a:cs typeface="Calibri"/>
              </a:rPr>
              <a:t>l'identification, la compréhension, l’harmonisation et la compilation</a:t>
            </a:r>
            <a:r>
              <a:rPr kumimoji="0" lang="fr-FR" sz="1600" b="0" i="0" u="none" strike="noStrike" kern="0" cap="none" spc="0" normalizeH="0" baseline="0" noProof="0" dirty="0">
                <a:ln>
                  <a:noFill/>
                </a:ln>
                <a:solidFill>
                  <a:srgbClr val="02545A"/>
                </a:solidFill>
                <a:effectLst/>
                <a:uLnTx/>
                <a:uFillTx/>
                <a:latin typeface="Calibri"/>
                <a:ea typeface="+mn-lt"/>
                <a:cs typeface="Calibri"/>
              </a:rPr>
              <a:t> des </a:t>
            </a:r>
            <a:r>
              <a:rPr kumimoji="0" lang="fr-FR" sz="1600" b="1" i="0" u="none" strike="noStrike" kern="0" cap="none" spc="0" normalizeH="0" baseline="0" noProof="0" dirty="0">
                <a:ln>
                  <a:noFill/>
                </a:ln>
                <a:solidFill>
                  <a:srgbClr val="02545A"/>
                </a:solidFill>
                <a:effectLst/>
                <a:uLnTx/>
                <a:uFillTx/>
                <a:latin typeface="Calibri"/>
                <a:ea typeface="+mn-lt"/>
                <a:cs typeface="Calibri"/>
              </a:rPr>
              <a:t>règlements de circulation </a:t>
            </a:r>
            <a:r>
              <a:rPr kumimoji="0" lang="fr-FR" sz="1600" b="0" i="0" u="none" strike="noStrike" kern="0" cap="none" spc="0" normalizeH="0" baseline="0" noProof="0" dirty="0">
                <a:ln>
                  <a:noFill/>
                </a:ln>
                <a:solidFill>
                  <a:srgbClr val="02545A"/>
                </a:solidFill>
                <a:effectLst/>
                <a:uLnTx/>
                <a:uFillTx/>
                <a:latin typeface="Calibri"/>
                <a:ea typeface="+mn-lt"/>
                <a:cs typeface="Calibri"/>
              </a:rPr>
              <a:t>et des </a:t>
            </a:r>
            <a:r>
              <a:rPr kumimoji="0" lang="fr-FR" sz="1600" b="1" i="0" u="none" strike="noStrike" kern="0" cap="none" spc="0" normalizeH="0" baseline="0" noProof="0" dirty="0">
                <a:ln>
                  <a:noFill/>
                </a:ln>
                <a:solidFill>
                  <a:srgbClr val="02545A"/>
                </a:solidFill>
                <a:effectLst/>
                <a:uLnTx/>
                <a:uFillTx/>
                <a:latin typeface="Calibri"/>
                <a:ea typeface="+mn-lt"/>
                <a:cs typeface="Calibri"/>
              </a:rPr>
              <a:t>zones de livraison</a:t>
            </a:r>
            <a:r>
              <a:rPr kumimoji="0" lang="fr-FR" sz="1600" b="0" i="0" u="none" strike="noStrike" kern="0" cap="none" spc="0" normalizeH="0" baseline="0" noProof="0" dirty="0">
                <a:ln>
                  <a:noFill/>
                </a:ln>
                <a:solidFill>
                  <a:srgbClr val="02545A"/>
                </a:solidFill>
                <a:effectLst/>
                <a:uLnTx/>
                <a:uFillTx/>
                <a:latin typeface="Calibri"/>
                <a:ea typeface="+mn-lt"/>
                <a:cs typeface="Calibri"/>
              </a:rPr>
              <a:t>. Ces données seront ensuite intégrées dans </a:t>
            </a:r>
            <a:r>
              <a:rPr kumimoji="0" lang="fr-FR" sz="1600" b="1" i="0" u="none" strike="noStrike" kern="0" cap="none" spc="0" normalizeH="0" baseline="0" noProof="0" dirty="0">
                <a:ln>
                  <a:noFill/>
                </a:ln>
                <a:solidFill>
                  <a:srgbClr val="02545A"/>
                </a:solidFill>
                <a:effectLst/>
                <a:uLnTx/>
                <a:uFillTx/>
                <a:latin typeface="Calibri"/>
                <a:ea typeface="+mn-lt"/>
                <a:cs typeface="Calibri"/>
              </a:rPr>
              <a:t>les bases nationales</a:t>
            </a:r>
            <a:r>
              <a:rPr kumimoji="0" lang="fr-FR" sz="1600" b="0" i="0" u="none" strike="noStrike" kern="0" cap="none" spc="0" normalizeH="0" baseline="0" noProof="0" dirty="0">
                <a:ln>
                  <a:noFill/>
                </a:ln>
                <a:solidFill>
                  <a:srgbClr val="02545A"/>
                </a:solidFill>
                <a:effectLst/>
                <a:uLnTx/>
                <a:uFillTx/>
                <a:latin typeface="Calibri"/>
                <a:ea typeface="+mn-lt"/>
                <a:cs typeface="Calibri"/>
              </a:rPr>
              <a:t>, notamment </a:t>
            </a:r>
            <a:r>
              <a:rPr kumimoji="0" lang="fr-FR" sz="1600" b="0" i="0" u="none" strike="noStrike" kern="0" cap="none" spc="0" normalizeH="0" baseline="0" noProof="0" dirty="0" err="1">
                <a:ln>
                  <a:noFill/>
                </a:ln>
                <a:solidFill>
                  <a:srgbClr val="02545A"/>
                </a:solidFill>
                <a:effectLst/>
                <a:uLnTx/>
                <a:uFillTx/>
                <a:latin typeface="Calibri"/>
                <a:ea typeface="+mn-lt"/>
                <a:cs typeface="Calibri"/>
              </a:rPr>
              <a:t>Dialog</a:t>
            </a:r>
            <a:r>
              <a:rPr kumimoji="0" lang="fr-FR" sz="1600" b="0" i="0" u="none" strike="noStrike" kern="0" cap="none" spc="0" normalizeH="0" baseline="0" noProof="0" dirty="0">
                <a:ln>
                  <a:noFill/>
                </a:ln>
                <a:solidFill>
                  <a:srgbClr val="02545A"/>
                </a:solidFill>
                <a:effectLst/>
                <a:uLnTx/>
                <a:uFillTx/>
                <a:latin typeface="Calibri"/>
                <a:ea typeface="+mn-lt"/>
                <a:cs typeface="Calibri"/>
              </a:rPr>
              <a:t> et Open Data. </a:t>
            </a:r>
            <a:endParaRPr kumimoji="0" sz="1800" b="0" i="0" u="none" strike="noStrike" kern="0" cap="none" spc="0" normalizeH="0" baseline="0" noProof="0" dirty="0">
              <a:ln>
                <a:noFill/>
              </a:ln>
              <a:solidFill>
                <a:prstClr val="black"/>
              </a:solidFill>
              <a:effectLst/>
              <a:uLnTx/>
              <a:uFillTx/>
              <a:latin typeface="Calibri"/>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02545A"/>
              </a:solidFill>
              <a:effectLst/>
              <a:uLnTx/>
              <a:uFillTx/>
              <a:latin typeface="Calibri"/>
              <a:ea typeface="+mn-lt"/>
              <a:cs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02545A"/>
                </a:solidFill>
                <a:effectLst/>
                <a:uLnTx/>
                <a:uFillTx/>
                <a:latin typeface="Calibri"/>
                <a:ea typeface="+mn-lt"/>
                <a:cs typeface="Calibri"/>
              </a:rPr>
              <a:t>L'objectif principal est de favoriser et d'</a:t>
            </a:r>
            <a:r>
              <a:rPr kumimoji="0" lang="fr-FR" sz="1600" b="1" i="0" u="none" strike="noStrike" kern="0" cap="none" spc="0" normalizeH="0" baseline="0" noProof="0" dirty="0">
                <a:ln>
                  <a:noFill/>
                </a:ln>
                <a:solidFill>
                  <a:srgbClr val="02545A"/>
                </a:solidFill>
                <a:effectLst/>
                <a:uLnTx/>
                <a:uFillTx/>
                <a:latin typeface="Calibri"/>
                <a:ea typeface="+mn-lt"/>
                <a:cs typeface="Calibri"/>
              </a:rPr>
              <a:t>accélérer la transition numérique</a:t>
            </a:r>
            <a:r>
              <a:rPr kumimoji="0" lang="fr-FR" sz="1600" b="0" i="0" u="none" strike="noStrike" kern="0" cap="none" spc="0" normalizeH="0" baseline="0" noProof="0" dirty="0">
                <a:ln>
                  <a:noFill/>
                </a:ln>
                <a:solidFill>
                  <a:srgbClr val="02545A"/>
                </a:solidFill>
                <a:effectLst/>
                <a:uLnTx/>
                <a:uFillTx/>
                <a:latin typeface="Calibri"/>
                <a:ea typeface="+mn-lt"/>
                <a:cs typeface="Calibri"/>
              </a:rPr>
              <a:t>, une étape cruciale préalable à la mise en œuvre des</a:t>
            </a:r>
            <a:r>
              <a:rPr kumimoji="0" lang="fr-FR" sz="1600" b="1" i="0" u="none" strike="noStrike" kern="0" cap="none" spc="0" normalizeH="0" baseline="0" noProof="0" dirty="0">
                <a:ln>
                  <a:noFill/>
                </a:ln>
                <a:solidFill>
                  <a:srgbClr val="02545A"/>
                </a:solidFill>
                <a:effectLst/>
                <a:uLnTx/>
                <a:uFillTx/>
                <a:latin typeface="Calibri"/>
                <a:ea typeface="+mn-lt"/>
                <a:cs typeface="Calibri"/>
              </a:rPr>
              <a:t> initiatives de logistique urbaine durable</a:t>
            </a:r>
            <a:r>
              <a:rPr kumimoji="0" lang="fr-FR" sz="1600" b="0" i="0" u="none" strike="noStrike" kern="0" cap="none" spc="0" normalizeH="0" baseline="0" noProof="0" dirty="0">
                <a:ln>
                  <a:noFill/>
                </a:ln>
                <a:solidFill>
                  <a:srgbClr val="02545A"/>
                </a:solidFill>
                <a:effectLst/>
                <a:uLnTx/>
                <a:uFillTx/>
                <a:latin typeface="Calibri"/>
                <a:ea typeface="+mn-lt"/>
                <a:cs typeface="Calibri"/>
              </a:rPr>
              <a:t>, en faire un </a:t>
            </a:r>
            <a:r>
              <a:rPr kumimoji="0" lang="fr-FR" sz="1600" b="1" i="0" u="none" strike="noStrike" kern="0" cap="none" spc="0" normalizeH="0" baseline="0" noProof="0" dirty="0">
                <a:ln>
                  <a:noFill/>
                </a:ln>
                <a:solidFill>
                  <a:srgbClr val="02545A"/>
                </a:solidFill>
                <a:effectLst/>
                <a:uLnTx/>
                <a:uFillTx/>
                <a:latin typeface="Calibri"/>
                <a:ea typeface="+mn-lt"/>
                <a:cs typeface="Calibri"/>
              </a:rPr>
              <a:t>outil stratégique </a:t>
            </a:r>
            <a:r>
              <a:rPr kumimoji="0" lang="fr-FR" sz="1600" b="0" i="0" u="none" strike="noStrike" kern="0" cap="none" spc="0" normalizeH="0" baseline="0" noProof="0" dirty="0">
                <a:ln>
                  <a:noFill/>
                </a:ln>
                <a:solidFill>
                  <a:srgbClr val="02545A"/>
                </a:solidFill>
                <a:effectLst/>
                <a:uLnTx/>
                <a:uFillTx/>
                <a:latin typeface="Calibri"/>
                <a:ea typeface="+mn-lt"/>
                <a:cs typeface="Calibri"/>
              </a:rPr>
              <a:t>pour </a:t>
            </a:r>
            <a:r>
              <a:rPr kumimoji="0" lang="fr-FR" sz="1600" b="1" i="0" u="none" strike="noStrike" kern="0" cap="none" spc="0" normalizeH="0" baseline="0" noProof="0" dirty="0">
                <a:ln>
                  <a:noFill/>
                </a:ln>
                <a:solidFill>
                  <a:srgbClr val="02545A"/>
                </a:solidFill>
                <a:effectLst/>
                <a:uLnTx/>
                <a:uFillTx/>
                <a:latin typeface="Calibri"/>
                <a:ea typeface="+mn-lt"/>
                <a:cs typeface="Calibri"/>
              </a:rPr>
              <a:t>réduire les distances </a:t>
            </a:r>
            <a:r>
              <a:rPr kumimoji="0" lang="fr-FR" sz="1600" b="0" i="0" u="none" strike="noStrike" kern="0" cap="none" spc="0" normalizeH="0" baseline="0" noProof="0" dirty="0">
                <a:ln>
                  <a:noFill/>
                </a:ln>
                <a:solidFill>
                  <a:srgbClr val="02545A"/>
                </a:solidFill>
                <a:effectLst/>
                <a:uLnTx/>
                <a:uFillTx/>
                <a:latin typeface="Calibri"/>
                <a:ea typeface="+mn-lt"/>
                <a:cs typeface="Calibri"/>
              </a:rPr>
              <a:t>parcourues par les véhicules de livraison et </a:t>
            </a:r>
            <a:r>
              <a:rPr kumimoji="0" lang="fr-FR" sz="1600" b="1" i="0" u="none" strike="noStrike" kern="0" cap="none" spc="0" normalizeH="0" baseline="0" noProof="0" dirty="0">
                <a:ln>
                  <a:noFill/>
                </a:ln>
                <a:solidFill>
                  <a:srgbClr val="02545A"/>
                </a:solidFill>
                <a:effectLst/>
                <a:uLnTx/>
                <a:uFillTx/>
                <a:latin typeface="Calibri"/>
                <a:ea typeface="+mn-lt"/>
                <a:cs typeface="Calibri"/>
              </a:rPr>
              <a:t>encourager </a:t>
            </a:r>
            <a:r>
              <a:rPr kumimoji="0" lang="fr-FR" sz="1600" b="0" i="0" u="none" strike="noStrike" kern="0" cap="none" spc="0" normalizeH="0" baseline="0" noProof="0" dirty="0">
                <a:ln>
                  <a:noFill/>
                </a:ln>
                <a:solidFill>
                  <a:srgbClr val="02545A"/>
                </a:solidFill>
                <a:effectLst/>
                <a:uLnTx/>
                <a:uFillTx/>
                <a:latin typeface="Calibri"/>
                <a:ea typeface="+mn-lt"/>
                <a:cs typeface="Calibri"/>
              </a:rPr>
              <a:t>l'adoption de modes de </a:t>
            </a:r>
            <a:r>
              <a:rPr kumimoji="0" lang="fr-FR" sz="1600" b="1" i="0" u="none" strike="noStrike" kern="0" cap="none" spc="0" normalizeH="0" baseline="0" noProof="0" dirty="0">
                <a:ln>
                  <a:noFill/>
                </a:ln>
                <a:solidFill>
                  <a:srgbClr val="02545A"/>
                </a:solidFill>
                <a:effectLst/>
                <a:uLnTx/>
                <a:uFillTx/>
                <a:latin typeface="Calibri"/>
                <a:ea typeface="+mn-lt"/>
                <a:cs typeface="Calibri"/>
              </a:rPr>
              <a:t>motorisation plus respectueux de l'environnement</a:t>
            </a:r>
            <a:r>
              <a:rPr kumimoji="0" lang="fr-FR" sz="1600" b="0" i="0" u="none" strike="noStrike" kern="0" cap="none" spc="0" normalizeH="0" baseline="0" noProof="0" dirty="0">
                <a:ln>
                  <a:noFill/>
                </a:ln>
                <a:solidFill>
                  <a:srgbClr val="02545A"/>
                </a:solidFill>
                <a:effectLst/>
                <a:uLnTx/>
                <a:uFillTx/>
                <a:latin typeface="Calibri"/>
                <a:ea typeface="+mn-lt"/>
                <a:cs typeface="Calibri"/>
              </a:rPr>
              <a:t>.</a:t>
            </a:r>
            <a:endParaRPr kumimoji="0" lang="en-US" sz="1600" b="0" i="0" u="none" strike="noStrike" kern="0" cap="none" spc="0" normalizeH="0" baseline="0" noProof="0" dirty="0">
              <a:ln>
                <a:noFill/>
              </a:ln>
              <a:solidFill>
                <a:srgbClr val="02545A"/>
              </a:solidFill>
              <a:effectLst/>
              <a:uLnTx/>
              <a:uFillTx/>
              <a:latin typeface="Calibri"/>
              <a:ea typeface="+mn-lt"/>
              <a:cs typeface="Calibri"/>
            </a:endParaRPr>
          </a:p>
        </p:txBody>
      </p:sp>
      <p:pic>
        <p:nvPicPr>
          <p:cNvPr id="1029" name="Picture 5"/>
          <p:cNvPicPr>
            <a:picLocks noChangeAspect="1" noChangeArrowheads="1"/>
          </p:cNvPicPr>
          <p:nvPr/>
        </p:nvPicPr>
        <p:blipFill>
          <a:blip r:embed="rId4"/>
          <a:stretch/>
        </p:blipFill>
        <p:spPr bwMode="auto">
          <a:xfrm>
            <a:off x="8972000" y="2737530"/>
            <a:ext cx="2828925" cy="981075"/>
          </a:xfrm>
          <a:prstGeom prst="rect">
            <a:avLst/>
          </a:prstGeom>
          <a:noFill/>
        </p:spPr>
      </p:pic>
      <p:sp>
        <p:nvSpPr>
          <p:cNvPr id="9" name="ZoneTexte 50"/>
          <p:cNvSpPr txBox="1"/>
          <p:nvPr/>
        </p:nvSpPr>
        <p:spPr bwMode="auto">
          <a:xfrm>
            <a:off x="9258129" y="3833585"/>
            <a:ext cx="2542795" cy="400110"/>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rgbClr val="03818B"/>
                </a:solidFill>
                <a:effectLst/>
                <a:uLnTx/>
                <a:uFillTx/>
                <a:latin typeface="Calibri"/>
                <a:ea typeface="+mn-ea"/>
                <a:cs typeface="Arial"/>
              </a:rPr>
              <a:t>Partenaire technique</a:t>
            </a:r>
            <a:endParaRPr kumimoji="0" sz="1800" b="0" i="0" u="none" strike="noStrike" kern="0" cap="none" spc="0" normalizeH="0" baseline="0" noProof="0">
              <a:ln>
                <a:noFill/>
              </a:ln>
              <a:solidFill>
                <a:prstClr val="black"/>
              </a:solidFill>
              <a:effectLst/>
              <a:uLnTx/>
              <a:uFillTx/>
              <a:latin typeface="Calibri"/>
              <a:cs typeface="Arial"/>
            </a:endParaRPr>
          </a:p>
        </p:txBody>
      </p:sp>
      <p:sp>
        <p:nvSpPr>
          <p:cNvPr id="11" name="ZoneTexte 49"/>
          <p:cNvSpPr txBox="1"/>
          <p:nvPr/>
        </p:nvSpPr>
        <p:spPr bwMode="auto">
          <a:xfrm>
            <a:off x="242826" y="5743751"/>
            <a:ext cx="4185255" cy="369332"/>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02545A"/>
                </a:solidFill>
                <a:effectLst/>
                <a:uLnTx/>
                <a:uFillTx/>
                <a:latin typeface="Calibri Light"/>
                <a:ea typeface="+mn-ea"/>
                <a:cs typeface="Arial"/>
              </a:rPr>
              <a:t>Budget :  3,5  Md’€ sur 3 ans</a:t>
            </a:r>
            <a:endParaRPr kumimoji="0" sz="1800" b="0" i="0" u="none" strike="noStrike" kern="0" cap="none" spc="0" normalizeH="0" baseline="0" noProof="0">
              <a:ln>
                <a:noFill/>
              </a:ln>
              <a:solidFill>
                <a:prstClr val="black"/>
              </a:solidFill>
              <a:effectLst/>
              <a:uLnTx/>
              <a:uFillTx/>
              <a:latin typeface="Calibri"/>
              <a:cs typeface="Arial"/>
            </a:endParaRPr>
          </a:p>
        </p:txBody>
      </p:sp>
      <p:cxnSp>
        <p:nvCxnSpPr>
          <p:cNvPr id="12" name="Connecteur droit 11"/>
          <p:cNvCxnSpPr>
            <a:cxnSpLocks/>
          </p:cNvCxnSpPr>
          <p:nvPr/>
        </p:nvCxnSpPr>
        <p:spPr bwMode="auto">
          <a:xfrm>
            <a:off x="329376" y="2040168"/>
            <a:ext cx="4832499" cy="0"/>
          </a:xfrm>
          <a:prstGeom prst="line">
            <a:avLst/>
          </a:prstGeom>
          <a:ln w="31750" cap="rnd" cmpd="sng">
            <a:solidFill>
              <a:srgbClr val="7030A0"/>
            </a:solidFill>
            <a:bevel/>
          </a:ln>
        </p:spPr>
        <p:style>
          <a:lnRef idx="1">
            <a:schemeClr val="accent6"/>
          </a:lnRef>
          <a:fillRef idx="0">
            <a:schemeClr val="accent6"/>
          </a:fillRef>
          <a:effectRef idx="0">
            <a:schemeClr val="accent6"/>
          </a:effectRef>
          <a:fontRef idx="minor">
            <a:schemeClr val="tx1"/>
          </a:fontRef>
        </p:style>
      </p:cxnSp>
      <p:cxnSp>
        <p:nvCxnSpPr>
          <p:cNvPr id="13" name="Connecteur droit 12"/>
          <p:cNvCxnSpPr>
            <a:cxnSpLocks/>
          </p:cNvCxnSpPr>
          <p:nvPr/>
        </p:nvCxnSpPr>
        <p:spPr bwMode="auto">
          <a:xfrm>
            <a:off x="415926" y="5355734"/>
            <a:ext cx="3649640" cy="0"/>
          </a:xfrm>
          <a:prstGeom prst="line">
            <a:avLst/>
          </a:prstGeom>
          <a:ln w="31750" cap="rnd" cmpd="sng">
            <a:solidFill>
              <a:srgbClr val="7030A0"/>
            </a:solidFill>
            <a:bevel/>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228226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4A386F-81F9-6C7A-A109-1B78FF45D95E}"/>
              </a:ext>
            </a:extLst>
          </p:cNvPr>
          <p:cNvSpPr txBox="1"/>
          <p:nvPr/>
        </p:nvSpPr>
        <p:spPr>
          <a:xfrm>
            <a:off x="4369154" y="2736502"/>
            <a:ext cx="3453691" cy="1384995"/>
          </a:xfrm>
          <a:prstGeom prst="rect">
            <a:avLst/>
          </a:prstGeom>
          <a:noFill/>
        </p:spPr>
        <p:txBody>
          <a:bodyPr wrap="square" rtlCol="0">
            <a:spAutoFit/>
          </a:bodyPr>
          <a:lstStyle/>
          <a:p>
            <a:pPr defTabSz="609493">
              <a:defRPr/>
            </a:pPr>
            <a:r>
              <a:rPr kumimoji="0" lang="fr-FR" sz="2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5. Conclusion</a:t>
            </a:r>
          </a:p>
          <a:p>
            <a:pPr lvl="1" defTabSz="609493">
              <a:defRPr/>
            </a:pPr>
            <a:r>
              <a:rPr lang="fr-FR" sz="2800" b="1" kern="0" dirty="0">
                <a:solidFill>
                  <a:prstClr val="white"/>
                </a:solidFill>
                <a:latin typeface="Helvetica" panose="020B0604020202020204" pitchFamily="34" charset="0"/>
                <a:cs typeface="Helvetica" panose="020B0604020202020204" pitchFamily="34" charset="0"/>
              </a:rPr>
              <a:t>5.1 - Synergies</a:t>
            </a:r>
          </a:p>
          <a:p>
            <a:pPr lvl="1" defTabSz="609493">
              <a:defRPr/>
            </a:pPr>
            <a:r>
              <a:rPr lang="fr-FR" sz="2800" b="1" kern="0" dirty="0">
                <a:solidFill>
                  <a:prstClr val="white"/>
                </a:solidFill>
                <a:latin typeface="Helvetica" panose="020B0604020202020204" pitchFamily="34" charset="0"/>
                <a:cs typeface="Helvetica" panose="020B0604020202020204" pitchFamily="34" charset="0"/>
              </a:rPr>
              <a:t>5.2 - </a:t>
            </a:r>
            <a:r>
              <a:rPr kumimoji="0" lang="fr-FR" sz="2800" b="1" i="0" u="none" strike="noStrike" kern="0" cap="none" spc="0" normalizeH="0" baseline="0" noProof="0" dirty="0" err="1">
                <a:ln>
                  <a:noFill/>
                </a:ln>
                <a:solidFill>
                  <a:prstClr val="white"/>
                </a:solidFill>
                <a:effectLst/>
                <a:uLnTx/>
                <a:uFillTx/>
                <a:latin typeface="Helvetica" panose="020B0604020202020204" pitchFamily="34" charset="0"/>
                <a:cs typeface="Helvetica" panose="020B0604020202020204" pitchFamily="34" charset="0"/>
              </a:rPr>
              <a:t>Equi</a:t>
            </a:r>
            <a:r>
              <a:rPr lang="fr-FR" sz="2800" b="1" kern="0" dirty="0" err="1">
                <a:solidFill>
                  <a:prstClr val="white"/>
                </a:solidFill>
                <a:latin typeface="Helvetica" panose="020B0604020202020204" pitchFamily="34" charset="0"/>
                <a:cs typeface="Helvetica" panose="020B0604020202020204" pitchFamily="34" charset="0"/>
              </a:rPr>
              <a:t>pe</a:t>
            </a:r>
            <a:endParaRPr kumimoji="0" lang="fr-FR" sz="2800" b="0" i="0" u="none" strike="noStrike" kern="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713271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llipse 39">
            <a:extLst>
              <a:ext uri="{FF2B5EF4-FFF2-40B4-BE49-F238E27FC236}">
                <a16:creationId xmlns:a16="http://schemas.microsoft.com/office/drawing/2014/main" id="{15F51751-3D51-E7EC-5FC1-12D0424EE02C}"/>
              </a:ext>
            </a:extLst>
          </p:cNvPr>
          <p:cNvSpPr/>
          <p:nvPr/>
        </p:nvSpPr>
        <p:spPr>
          <a:xfrm>
            <a:off x="2116404" y="883337"/>
            <a:ext cx="10046141" cy="597466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DF8D2B7-E384-4A02-F9C6-B315105E2389}"/>
              </a:ext>
            </a:extLst>
          </p:cNvPr>
          <p:cNvSpPr/>
          <p:nvPr/>
        </p:nvSpPr>
        <p:spPr>
          <a:xfrm>
            <a:off x="0" y="863600"/>
            <a:ext cx="2348187" cy="5836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4FD0C1C5-7D7F-4FED-B6A9-3163DA31D355}"/>
              </a:ext>
            </a:extLst>
          </p:cNvPr>
          <p:cNvSpPr txBox="1"/>
          <p:nvPr/>
        </p:nvSpPr>
        <p:spPr>
          <a:xfrm>
            <a:off x="900949" y="166931"/>
            <a:ext cx="3813865" cy="400110"/>
          </a:xfrm>
          <a:prstGeom prst="rect">
            <a:avLst/>
          </a:prstGeom>
          <a:noFill/>
        </p:spPr>
        <p:txBody>
          <a:bodyPr wrap="none" lIns="91440" tIns="45720" rIns="91440" bIns="45720" rtlCol="0" anchor="t">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FFFFFF"/>
                </a:solidFill>
                <a:effectLst/>
                <a:uLnTx/>
                <a:uFillTx/>
                <a:latin typeface="Helvetica"/>
                <a:ea typeface="+mn-ea"/>
                <a:cs typeface="Helvetica"/>
              </a:rPr>
              <a:t>5.1 - </a:t>
            </a:r>
            <a:r>
              <a:rPr lang="da-DK" sz="2000" b="1" dirty="0">
                <a:solidFill>
                  <a:srgbClr val="FFFFFF"/>
                </a:solidFill>
                <a:latin typeface="Helvetica"/>
                <a:cs typeface="Helvetica"/>
              </a:rPr>
              <a:t>S</a:t>
            </a:r>
            <a:r>
              <a:rPr kumimoji="0" lang="da-DK" sz="2000" b="1" i="0" u="none" strike="noStrike" kern="1200" cap="none" spc="0" normalizeH="0" baseline="0" noProof="0" dirty="0">
                <a:ln>
                  <a:noFill/>
                </a:ln>
                <a:solidFill>
                  <a:srgbClr val="FFFFFF"/>
                </a:solidFill>
                <a:effectLst/>
                <a:uLnTx/>
                <a:uFillTx/>
                <a:latin typeface="Helvetica"/>
                <a:ea typeface="+mn-ea"/>
                <a:cs typeface="Helvetica"/>
              </a:rPr>
              <a:t>ynergies et interactions</a:t>
            </a:r>
            <a:endParaRPr kumimoji="0" lang="fr-FR" sz="2000" b="1" i="0" u="none" strike="noStrike" kern="1200" cap="none" spc="0" normalizeH="0" baseline="0" noProof="0" dirty="0" err="1">
              <a:ln>
                <a:noFill/>
              </a:ln>
              <a:solidFill>
                <a:prstClr val="white"/>
              </a:solidFill>
              <a:effectLst/>
              <a:uLnTx/>
              <a:uFillTx/>
              <a:latin typeface="Helvetica"/>
              <a:ea typeface="+mn-ea"/>
              <a:cs typeface="Helvetica"/>
            </a:endParaRPr>
          </a:p>
        </p:txBody>
      </p:sp>
      <p:sp>
        <p:nvSpPr>
          <p:cNvPr id="3" name="Espace réservé du numéro de diapositive 2">
            <a:extLst>
              <a:ext uri="{FF2B5EF4-FFF2-40B4-BE49-F238E27FC236}">
                <a16:creationId xmlns:a16="http://schemas.microsoft.com/office/drawing/2014/main" id="{9E6617E5-F4EB-4765-9A17-839FC74560A6}"/>
              </a:ext>
            </a:extLst>
          </p:cNvPr>
          <p:cNvSpPr>
            <a:spLocks noGrp="1"/>
          </p:cNvSpPr>
          <p:nvPr>
            <p:ph type="sldNum" sz="quarter" idx="4"/>
          </p:nvPr>
        </p:nvSpPr>
        <p:spPr>
          <a:xfrm>
            <a:off x="9890760" y="6183630"/>
            <a:ext cx="2743200" cy="365125"/>
          </a:xfrm>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4C4E8528-8995-41C5-85C7-06E3E0B70F35}"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7A59FFF8-8B27-9D3D-5B65-CBA4C611F996}"/>
              </a:ext>
            </a:extLst>
          </p:cNvPr>
          <p:cNvPicPr>
            <a:picLocks noChangeAspect="1"/>
          </p:cNvPicPr>
          <p:nvPr/>
        </p:nvPicPr>
        <p:blipFill>
          <a:blip r:embed="rId4"/>
          <a:stretch>
            <a:fillRect/>
          </a:stretch>
        </p:blipFill>
        <p:spPr>
          <a:xfrm>
            <a:off x="10033223" y="113485"/>
            <a:ext cx="2009055" cy="568005"/>
          </a:xfrm>
          <a:prstGeom prst="rect">
            <a:avLst/>
          </a:prstGeom>
        </p:spPr>
      </p:pic>
      <p:pic>
        <p:nvPicPr>
          <p:cNvPr id="4" name="Picture 3">
            <a:extLst>
              <a:ext uri="{FF2B5EF4-FFF2-40B4-BE49-F238E27FC236}">
                <a16:creationId xmlns:a16="http://schemas.microsoft.com/office/drawing/2014/main" id="{C2CFDE2A-64D8-AD90-1673-4EF0CE6BEC2F}"/>
              </a:ext>
            </a:extLst>
          </p:cNvPr>
          <p:cNvPicPr>
            <a:picLocks noChangeAspect="1"/>
          </p:cNvPicPr>
          <p:nvPr/>
        </p:nvPicPr>
        <p:blipFill>
          <a:blip r:embed="rId5"/>
          <a:stretch>
            <a:fillRect/>
          </a:stretch>
        </p:blipFill>
        <p:spPr>
          <a:xfrm rot="16200000">
            <a:off x="1633812" y="3229428"/>
            <a:ext cx="2484973" cy="845463"/>
          </a:xfrm>
          <a:prstGeom prst="rect">
            <a:avLst/>
          </a:prstGeom>
        </p:spPr>
      </p:pic>
      <p:pic>
        <p:nvPicPr>
          <p:cNvPr id="6" name="Picture 5">
            <a:extLst>
              <a:ext uri="{FF2B5EF4-FFF2-40B4-BE49-F238E27FC236}">
                <a16:creationId xmlns:a16="http://schemas.microsoft.com/office/drawing/2014/main" id="{C7DF3035-C73A-4505-FB9F-A87769C007F4}"/>
              </a:ext>
            </a:extLst>
          </p:cNvPr>
          <p:cNvPicPr>
            <a:picLocks noChangeAspect="1"/>
          </p:cNvPicPr>
          <p:nvPr/>
        </p:nvPicPr>
        <p:blipFill>
          <a:blip r:embed="rId6"/>
          <a:stretch>
            <a:fillRect/>
          </a:stretch>
        </p:blipFill>
        <p:spPr>
          <a:xfrm>
            <a:off x="237922" y="2159876"/>
            <a:ext cx="1872343" cy="922740"/>
          </a:xfrm>
          <a:prstGeom prst="rect">
            <a:avLst/>
          </a:prstGeom>
        </p:spPr>
      </p:pic>
      <p:pic>
        <p:nvPicPr>
          <p:cNvPr id="7" name="Picture 6">
            <a:extLst>
              <a:ext uri="{FF2B5EF4-FFF2-40B4-BE49-F238E27FC236}">
                <a16:creationId xmlns:a16="http://schemas.microsoft.com/office/drawing/2014/main" id="{7630CF6B-AAF8-DE95-337D-85F52F9682E1}"/>
              </a:ext>
            </a:extLst>
          </p:cNvPr>
          <p:cNvPicPr>
            <a:picLocks noChangeAspect="1"/>
          </p:cNvPicPr>
          <p:nvPr/>
        </p:nvPicPr>
        <p:blipFill>
          <a:blip r:embed="rId7"/>
          <a:stretch>
            <a:fillRect/>
          </a:stretch>
        </p:blipFill>
        <p:spPr>
          <a:xfrm>
            <a:off x="396671" y="3246607"/>
            <a:ext cx="1554844" cy="1117964"/>
          </a:xfrm>
          <a:prstGeom prst="rect">
            <a:avLst/>
          </a:prstGeom>
        </p:spPr>
      </p:pic>
      <p:pic>
        <p:nvPicPr>
          <p:cNvPr id="8" name="Picture 7">
            <a:extLst>
              <a:ext uri="{FF2B5EF4-FFF2-40B4-BE49-F238E27FC236}">
                <a16:creationId xmlns:a16="http://schemas.microsoft.com/office/drawing/2014/main" id="{7204C79C-221E-B8C8-CF3B-2AD845E94A97}"/>
              </a:ext>
            </a:extLst>
          </p:cNvPr>
          <p:cNvPicPr>
            <a:picLocks noChangeAspect="1"/>
          </p:cNvPicPr>
          <p:nvPr/>
        </p:nvPicPr>
        <p:blipFill>
          <a:blip r:embed="rId8"/>
          <a:stretch>
            <a:fillRect/>
          </a:stretch>
        </p:blipFill>
        <p:spPr>
          <a:xfrm>
            <a:off x="6802846" y="897086"/>
            <a:ext cx="1155702" cy="979143"/>
          </a:xfrm>
          <a:prstGeom prst="rect">
            <a:avLst/>
          </a:prstGeom>
        </p:spPr>
      </p:pic>
      <p:pic>
        <p:nvPicPr>
          <p:cNvPr id="12" name="Picture 11">
            <a:extLst>
              <a:ext uri="{FF2B5EF4-FFF2-40B4-BE49-F238E27FC236}">
                <a16:creationId xmlns:a16="http://schemas.microsoft.com/office/drawing/2014/main" id="{3A46BC9B-FF48-F784-7472-531E3EC11D14}"/>
              </a:ext>
            </a:extLst>
          </p:cNvPr>
          <p:cNvPicPr>
            <a:picLocks noChangeAspect="1"/>
          </p:cNvPicPr>
          <p:nvPr/>
        </p:nvPicPr>
        <p:blipFill rotWithShape="1">
          <a:blip r:embed="rId9"/>
          <a:srcRect t="93364" r="80871" b="1196"/>
          <a:stretch/>
        </p:blipFill>
        <p:spPr>
          <a:xfrm>
            <a:off x="6196515" y="5841265"/>
            <a:ext cx="2574036" cy="384290"/>
          </a:xfrm>
          <a:prstGeom prst="rect">
            <a:avLst/>
          </a:prstGeom>
        </p:spPr>
      </p:pic>
      <p:pic>
        <p:nvPicPr>
          <p:cNvPr id="13" name="Picture 12">
            <a:extLst>
              <a:ext uri="{FF2B5EF4-FFF2-40B4-BE49-F238E27FC236}">
                <a16:creationId xmlns:a16="http://schemas.microsoft.com/office/drawing/2014/main" id="{5E2D3153-1AAB-4DDF-379E-CC6D29196811}"/>
              </a:ext>
            </a:extLst>
          </p:cNvPr>
          <p:cNvPicPr>
            <a:picLocks noChangeAspect="1"/>
          </p:cNvPicPr>
          <p:nvPr/>
        </p:nvPicPr>
        <p:blipFill>
          <a:blip r:embed="rId10"/>
          <a:stretch>
            <a:fillRect/>
          </a:stretch>
        </p:blipFill>
        <p:spPr>
          <a:xfrm>
            <a:off x="3947932" y="4827409"/>
            <a:ext cx="1324671" cy="1296546"/>
          </a:xfrm>
          <a:prstGeom prst="rect">
            <a:avLst/>
          </a:prstGeom>
        </p:spPr>
      </p:pic>
      <p:sp>
        <p:nvSpPr>
          <p:cNvPr id="15" name="ZoneTexte 23">
            <a:extLst>
              <a:ext uri="{FF2B5EF4-FFF2-40B4-BE49-F238E27FC236}">
                <a16:creationId xmlns:a16="http://schemas.microsoft.com/office/drawing/2014/main" id="{DDDDE073-C789-26D0-9EE5-2AAD8BDE6E98}"/>
              </a:ext>
            </a:extLst>
          </p:cNvPr>
          <p:cNvSpPr txBox="1"/>
          <p:nvPr/>
        </p:nvSpPr>
        <p:spPr>
          <a:xfrm>
            <a:off x="9073288" y="4329072"/>
            <a:ext cx="2743199" cy="374571"/>
          </a:xfrm>
          <a:prstGeom prst="roundRect">
            <a:avLst/>
          </a:prstGeom>
          <a:solidFill>
            <a:schemeClr val="bg1"/>
          </a:solidFill>
          <a:ln w="28575">
            <a:solidFill>
              <a:srgbClr val="8ABBB8"/>
            </a:solidFill>
          </a:ln>
        </p:spPr>
        <p:txBody>
          <a:bodyPr wrap="square" lIns="91440" tIns="45720" rIns="91440" bIns="45720" anchor="t">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8ABBB8"/>
                </a:solidFill>
                <a:effectLst/>
                <a:uLnTx/>
                <a:uFillTx/>
                <a:latin typeface="Calibri"/>
                <a:ea typeface="+mn-lt"/>
                <a:cs typeface="Calibri"/>
              </a:rPr>
              <a:t>Programme CEE Marguerite</a:t>
            </a:r>
            <a:endParaRPr kumimoji="0" lang="fr-FR" sz="1600" b="1" i="1" u="none" strike="noStrike" kern="1200" cap="none" spc="0" normalizeH="0" baseline="0" noProof="0" dirty="0">
              <a:ln>
                <a:noFill/>
              </a:ln>
              <a:solidFill>
                <a:srgbClr val="8ABBB8"/>
              </a:solidFill>
              <a:effectLst/>
              <a:uLnTx/>
              <a:uFillTx/>
              <a:latin typeface="Calibri" panose="020F0502020204030204"/>
              <a:ea typeface="+mn-ea"/>
              <a:cs typeface="Calibri"/>
            </a:endParaRPr>
          </a:p>
        </p:txBody>
      </p:sp>
      <p:pic>
        <p:nvPicPr>
          <p:cNvPr id="14" name="Picture 13">
            <a:extLst>
              <a:ext uri="{FF2B5EF4-FFF2-40B4-BE49-F238E27FC236}">
                <a16:creationId xmlns:a16="http://schemas.microsoft.com/office/drawing/2014/main" id="{06D9653E-C177-C49F-5FD8-B2E47FF2A470}"/>
              </a:ext>
            </a:extLst>
          </p:cNvPr>
          <p:cNvPicPr>
            <a:picLocks noChangeAspect="1"/>
          </p:cNvPicPr>
          <p:nvPr/>
        </p:nvPicPr>
        <p:blipFill>
          <a:blip r:embed="rId11"/>
          <a:stretch>
            <a:fillRect/>
          </a:stretch>
        </p:blipFill>
        <p:spPr>
          <a:xfrm>
            <a:off x="10076094" y="2343556"/>
            <a:ext cx="1426944" cy="608960"/>
          </a:xfrm>
          <a:prstGeom prst="rect">
            <a:avLst/>
          </a:prstGeom>
        </p:spPr>
      </p:pic>
      <p:sp>
        <p:nvSpPr>
          <p:cNvPr id="28" name="Oval 27">
            <a:extLst>
              <a:ext uri="{FF2B5EF4-FFF2-40B4-BE49-F238E27FC236}">
                <a16:creationId xmlns:a16="http://schemas.microsoft.com/office/drawing/2014/main" id="{020F4B27-0D65-5F7D-F434-951334252115}"/>
              </a:ext>
            </a:extLst>
          </p:cNvPr>
          <p:cNvSpPr/>
          <p:nvPr/>
        </p:nvSpPr>
        <p:spPr>
          <a:xfrm>
            <a:off x="4537778" y="1926739"/>
            <a:ext cx="4669139" cy="3710225"/>
          </a:xfrm>
          <a:prstGeom prst="ellipse">
            <a:avLst/>
          </a:prstGeom>
          <a:solidFill>
            <a:srgbClr val="3AA9A5"/>
          </a:solidFill>
          <a:ln>
            <a:noFill/>
          </a:ln>
          <a:effectLst>
            <a:glow rad="101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Travel demand management/JOP</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(DGITM/MGP/</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Fédérations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professionelles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a:t>
            </a:r>
          </a:p>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Plan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d'action</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 :</a:t>
            </a: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Calibri"/>
              </a:rPr>
              <a:t> contribuer à l’harmonisation des conditions de circulation dans le cadre des ZFE et favoriser l’association des AE</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Calibri"/>
              </a:rPr>
              <a:t>(CTLUD, DGITM, DGEC)</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Portail</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mieux</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respirer</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en</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Calibri"/>
              </a:rPr>
              <a:t>ville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(DGEC)</a:t>
            </a:r>
          </a:p>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cxnSp>
        <p:nvCxnSpPr>
          <p:cNvPr id="24" name="Connecteur : en arc 23">
            <a:extLst>
              <a:ext uri="{FF2B5EF4-FFF2-40B4-BE49-F238E27FC236}">
                <a16:creationId xmlns:a16="http://schemas.microsoft.com/office/drawing/2014/main" id="{CF92DCB6-9925-C43F-EBFA-89F2C39D7688}"/>
              </a:ext>
            </a:extLst>
          </p:cNvPr>
          <p:cNvCxnSpPr>
            <a:cxnSpLocks/>
          </p:cNvCxnSpPr>
          <p:nvPr/>
        </p:nvCxnSpPr>
        <p:spPr>
          <a:xfrm flipV="1">
            <a:off x="5667101" y="1448019"/>
            <a:ext cx="1019812" cy="314428"/>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AA9E347-CE40-8FB6-145E-8BAFE6D49C45}"/>
              </a:ext>
            </a:extLst>
          </p:cNvPr>
          <p:cNvSpPr/>
          <p:nvPr/>
        </p:nvSpPr>
        <p:spPr>
          <a:xfrm>
            <a:off x="344293" y="4528562"/>
            <a:ext cx="1659601" cy="688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CT LUD AE</a:t>
            </a:r>
          </a:p>
        </p:txBody>
      </p:sp>
      <p:cxnSp>
        <p:nvCxnSpPr>
          <p:cNvPr id="31" name="Connecteur : en arc 30">
            <a:extLst>
              <a:ext uri="{FF2B5EF4-FFF2-40B4-BE49-F238E27FC236}">
                <a16:creationId xmlns:a16="http://schemas.microsoft.com/office/drawing/2014/main" id="{3A589AF2-CEB1-4A91-3CA9-17C41F4C96A7}"/>
              </a:ext>
            </a:extLst>
          </p:cNvPr>
          <p:cNvCxnSpPr>
            <a:cxnSpLocks/>
          </p:cNvCxnSpPr>
          <p:nvPr/>
        </p:nvCxnSpPr>
        <p:spPr>
          <a:xfrm>
            <a:off x="3299031" y="4918787"/>
            <a:ext cx="930914" cy="377082"/>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rc 31">
            <a:extLst>
              <a:ext uri="{FF2B5EF4-FFF2-40B4-BE49-F238E27FC236}">
                <a16:creationId xmlns:a16="http://schemas.microsoft.com/office/drawing/2014/main" id="{92F0F9A4-C1F8-B994-76A4-7035E7FC7B1F}"/>
              </a:ext>
            </a:extLst>
          </p:cNvPr>
          <p:cNvCxnSpPr>
            <a:cxnSpLocks/>
          </p:cNvCxnSpPr>
          <p:nvPr/>
        </p:nvCxnSpPr>
        <p:spPr>
          <a:xfrm rot="5400000" flipH="1" flipV="1">
            <a:off x="10151811" y="3395182"/>
            <a:ext cx="856528" cy="41620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rc 32">
            <a:extLst>
              <a:ext uri="{FF2B5EF4-FFF2-40B4-BE49-F238E27FC236}">
                <a16:creationId xmlns:a16="http://schemas.microsoft.com/office/drawing/2014/main" id="{F40A54E7-19FE-C453-F3CE-3D491433C5CC}"/>
              </a:ext>
            </a:extLst>
          </p:cNvPr>
          <p:cNvCxnSpPr>
            <a:cxnSpLocks/>
          </p:cNvCxnSpPr>
          <p:nvPr/>
        </p:nvCxnSpPr>
        <p:spPr>
          <a:xfrm>
            <a:off x="8066697" y="1391388"/>
            <a:ext cx="2305276" cy="71730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B881EA9-6E15-BC66-C84C-614BFA600B00}"/>
              </a:ext>
            </a:extLst>
          </p:cNvPr>
          <p:cNvSpPr/>
          <p:nvPr/>
        </p:nvSpPr>
        <p:spPr>
          <a:xfrm>
            <a:off x="344293" y="5380656"/>
            <a:ext cx="1659600" cy="688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CT LUD AP</a:t>
            </a:r>
          </a:p>
        </p:txBody>
      </p:sp>
      <p:cxnSp>
        <p:nvCxnSpPr>
          <p:cNvPr id="49" name="Connecteur : en arc 48">
            <a:extLst>
              <a:ext uri="{FF2B5EF4-FFF2-40B4-BE49-F238E27FC236}">
                <a16:creationId xmlns:a16="http://schemas.microsoft.com/office/drawing/2014/main" id="{86A49190-1CE9-E77D-4153-1BB92991D786}"/>
              </a:ext>
            </a:extLst>
          </p:cNvPr>
          <p:cNvCxnSpPr>
            <a:cxnSpLocks/>
          </p:cNvCxnSpPr>
          <p:nvPr/>
        </p:nvCxnSpPr>
        <p:spPr>
          <a:xfrm rot="5400000" flipH="1" flipV="1">
            <a:off x="3151717" y="1763043"/>
            <a:ext cx="758759" cy="757568"/>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eur : en arc 53">
            <a:extLst>
              <a:ext uri="{FF2B5EF4-FFF2-40B4-BE49-F238E27FC236}">
                <a16:creationId xmlns:a16="http://schemas.microsoft.com/office/drawing/2014/main" id="{B30C72F4-4DF3-A550-37FA-08845FEB8345}"/>
              </a:ext>
            </a:extLst>
          </p:cNvPr>
          <p:cNvCxnSpPr>
            <a:cxnSpLocks/>
          </p:cNvCxnSpPr>
          <p:nvPr/>
        </p:nvCxnSpPr>
        <p:spPr>
          <a:xfrm rot="10800000" flipV="1">
            <a:off x="8866556" y="4918788"/>
            <a:ext cx="1122084" cy="754162"/>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necteur : en arc 58">
            <a:extLst>
              <a:ext uri="{FF2B5EF4-FFF2-40B4-BE49-F238E27FC236}">
                <a16:creationId xmlns:a16="http://schemas.microsoft.com/office/drawing/2014/main" id="{F8B4F94D-5766-C9BF-F50D-1CCC6F172EA1}"/>
              </a:ext>
            </a:extLst>
          </p:cNvPr>
          <p:cNvCxnSpPr>
            <a:cxnSpLocks/>
          </p:cNvCxnSpPr>
          <p:nvPr/>
        </p:nvCxnSpPr>
        <p:spPr>
          <a:xfrm>
            <a:off x="4937410" y="5361713"/>
            <a:ext cx="1204756" cy="569515"/>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B91AF0BF-8AD9-DDB4-FEEE-945FD7875C2D}"/>
              </a:ext>
            </a:extLst>
          </p:cNvPr>
          <p:cNvCxnSpPr>
            <a:cxnSpLocks/>
          </p:cNvCxnSpPr>
          <p:nvPr/>
        </p:nvCxnSpPr>
        <p:spPr>
          <a:xfrm>
            <a:off x="3424026" y="3616822"/>
            <a:ext cx="8454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314175C-C5A7-33DC-7AB2-AE107406A561}"/>
              </a:ext>
            </a:extLst>
          </p:cNvPr>
          <p:cNvSpPr txBox="1"/>
          <p:nvPr/>
        </p:nvSpPr>
        <p:spPr bwMode="auto">
          <a:xfrm>
            <a:off x="4301688" y="1494830"/>
            <a:ext cx="751391" cy="408623"/>
          </a:xfrm>
          <a:prstGeom prst="roundRect">
            <a:avLst>
              <a:gd name="adj" fmla="val 16667"/>
            </a:avLst>
          </a:prstGeom>
          <a:noFill/>
          <a:ln w="28575">
            <a:solidFill>
              <a:srgbClr val="D91088"/>
            </a:solidFill>
          </a:ln>
        </p:spPr>
        <p:txBody>
          <a:bodyPr wrap="square" lIns="91440" tIns="45720" rIns="91440" bIns="45720" anchor="t">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D91088"/>
                </a:solidFill>
                <a:effectLst/>
                <a:uLnTx/>
                <a:uFillTx/>
                <a:latin typeface="Seravek"/>
                <a:ea typeface="+mn-ea"/>
                <a:cs typeface="+mn-cs"/>
              </a:rPr>
              <a:t>TETE</a:t>
            </a:r>
          </a:p>
        </p:txBody>
      </p:sp>
    </p:spTree>
    <p:custDataLst>
      <p:tags r:id="rId1"/>
    </p:custDataLst>
    <p:extLst>
      <p:ext uri="{BB962C8B-B14F-4D97-AF65-F5344CB8AC3E}">
        <p14:creationId xmlns:p14="http://schemas.microsoft.com/office/powerpoint/2010/main" val="21388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FD0C1C5-7D7F-4FED-B6A9-3163DA31D355}"/>
              </a:ext>
            </a:extLst>
          </p:cNvPr>
          <p:cNvSpPr txBox="1"/>
          <p:nvPr/>
        </p:nvSpPr>
        <p:spPr>
          <a:xfrm>
            <a:off x="1164876" y="135024"/>
            <a:ext cx="1479892" cy="369332"/>
          </a:xfrm>
          <a:prstGeom prst="rect">
            <a:avLst/>
          </a:prstGeom>
          <a:noFill/>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white"/>
                </a:solidFill>
                <a:effectLst/>
                <a:uLnTx/>
                <a:uFillTx/>
                <a:latin typeface="HelveticaNeue-Bold"/>
                <a:ea typeface="+mn-ea"/>
                <a:cs typeface="+mn-cs"/>
              </a:rPr>
              <a:t>5.2 - Equipe</a:t>
            </a:r>
          </a:p>
        </p:txBody>
      </p:sp>
      <p:pic>
        <p:nvPicPr>
          <p:cNvPr id="5" name="Image 4">
            <a:extLst>
              <a:ext uri="{FF2B5EF4-FFF2-40B4-BE49-F238E27FC236}">
                <a16:creationId xmlns:a16="http://schemas.microsoft.com/office/drawing/2014/main" id="{9399FA53-0ECC-E0B9-F002-265E3B548EA3}"/>
              </a:ext>
            </a:extLst>
          </p:cNvPr>
          <p:cNvPicPr>
            <a:picLocks noChangeAspect="1"/>
          </p:cNvPicPr>
          <p:nvPr/>
        </p:nvPicPr>
        <p:blipFill>
          <a:blip r:embed="rId4"/>
          <a:stretch>
            <a:fillRect/>
          </a:stretch>
        </p:blipFill>
        <p:spPr>
          <a:xfrm>
            <a:off x="10315254" y="159598"/>
            <a:ext cx="1763730" cy="498646"/>
          </a:xfrm>
          <a:prstGeom prst="rect">
            <a:avLst/>
          </a:prstGeom>
        </p:spPr>
      </p:pic>
      <p:grpSp>
        <p:nvGrpSpPr>
          <p:cNvPr id="7" name="Groupe 6">
            <a:extLst>
              <a:ext uri="{FF2B5EF4-FFF2-40B4-BE49-F238E27FC236}">
                <a16:creationId xmlns:a16="http://schemas.microsoft.com/office/drawing/2014/main" id="{AF19F978-140F-ED4F-2E2F-F24F0D353A98}"/>
              </a:ext>
            </a:extLst>
          </p:cNvPr>
          <p:cNvGrpSpPr/>
          <p:nvPr/>
        </p:nvGrpSpPr>
        <p:grpSpPr>
          <a:xfrm>
            <a:off x="83556" y="5156812"/>
            <a:ext cx="2436527" cy="1204334"/>
            <a:chOff x="5833" y="207557"/>
            <a:chExt cx="1324072" cy="1324072"/>
          </a:xfrm>
          <a:solidFill>
            <a:srgbClr val="D15E00"/>
          </a:solidFill>
        </p:grpSpPr>
        <p:sp>
          <p:nvSpPr>
            <p:cNvPr id="8" name="Ellipse 7">
              <a:extLst>
                <a:ext uri="{FF2B5EF4-FFF2-40B4-BE49-F238E27FC236}">
                  <a16:creationId xmlns:a16="http://schemas.microsoft.com/office/drawing/2014/main" id="{A4B1753C-CD88-53EC-8ECE-A374D89E38B9}"/>
                </a:ext>
              </a:extLst>
            </p:cNvPr>
            <p:cNvSpPr/>
            <p:nvPr/>
          </p:nvSpPr>
          <p:spPr>
            <a:xfrm>
              <a:off x="5833" y="207557"/>
              <a:ext cx="1324072" cy="1324072"/>
            </a:xfrm>
            <a:prstGeom prst="ellipse">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9" name="Ellipse 4">
              <a:extLst>
                <a:ext uri="{FF2B5EF4-FFF2-40B4-BE49-F238E27FC236}">
                  <a16:creationId xmlns:a16="http://schemas.microsoft.com/office/drawing/2014/main" id="{DCC3709C-A09A-8220-27C5-D4BC782C326A}"/>
                </a:ext>
              </a:extLst>
            </p:cNvPr>
            <p:cNvSpPr txBox="1"/>
            <p:nvPr/>
          </p:nvSpPr>
          <p:spPr>
            <a:xfrm>
              <a:off x="211121" y="544869"/>
              <a:ext cx="937945" cy="7813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Stéphanie DESMOND</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Chargé de mission formation</a:t>
              </a:r>
            </a:p>
          </p:txBody>
        </p:sp>
      </p:grpSp>
      <p:grpSp>
        <p:nvGrpSpPr>
          <p:cNvPr id="10" name="Groupe 9">
            <a:extLst>
              <a:ext uri="{FF2B5EF4-FFF2-40B4-BE49-F238E27FC236}">
                <a16:creationId xmlns:a16="http://schemas.microsoft.com/office/drawing/2014/main" id="{5F168CAC-9FD6-1A66-0617-8E7A27832FB0}"/>
              </a:ext>
            </a:extLst>
          </p:cNvPr>
          <p:cNvGrpSpPr/>
          <p:nvPr/>
        </p:nvGrpSpPr>
        <p:grpSpPr>
          <a:xfrm>
            <a:off x="374687" y="1594468"/>
            <a:ext cx="4071720" cy="1037259"/>
            <a:chOff x="2794847" y="814503"/>
            <a:chExt cx="2063160" cy="1924270"/>
          </a:xfrm>
          <a:solidFill>
            <a:srgbClr val="44A09B"/>
          </a:solidFill>
        </p:grpSpPr>
        <p:sp>
          <p:nvSpPr>
            <p:cNvPr id="11" name="Ellipse 10">
              <a:extLst>
                <a:ext uri="{FF2B5EF4-FFF2-40B4-BE49-F238E27FC236}">
                  <a16:creationId xmlns:a16="http://schemas.microsoft.com/office/drawing/2014/main" id="{352F7B2A-8181-EAA9-9EA4-AB247C2017BF}"/>
                </a:ext>
              </a:extLst>
            </p:cNvPr>
            <p:cNvSpPr/>
            <p:nvPr/>
          </p:nvSpPr>
          <p:spPr>
            <a:xfrm>
              <a:off x="2794847" y="814503"/>
              <a:ext cx="2063160" cy="192427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fr-FR" sz="1400"/>
            </a:p>
          </p:txBody>
        </p:sp>
        <p:sp>
          <p:nvSpPr>
            <p:cNvPr id="12" name="Ellipse 4">
              <a:extLst>
                <a:ext uri="{FF2B5EF4-FFF2-40B4-BE49-F238E27FC236}">
                  <a16:creationId xmlns:a16="http://schemas.microsoft.com/office/drawing/2014/main" id="{46844A2B-91C5-802F-64AF-46BD0F2DBEBA}"/>
                </a:ext>
              </a:extLst>
            </p:cNvPr>
            <p:cNvSpPr txBox="1"/>
            <p:nvPr/>
          </p:nvSpPr>
          <p:spPr>
            <a:xfrm>
              <a:off x="3034188" y="1149041"/>
              <a:ext cx="1628879" cy="11032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defRPr/>
              </a:pPr>
              <a:r>
                <a:rPr kumimoji="0" lang="fr-FR" sz="1400" b="1" i="0" u="none" strike="noStrike" kern="1200" cap="none" spc="0" normalizeH="0" baseline="0" noProof="0" dirty="0">
                  <a:ln>
                    <a:noFill/>
                  </a:ln>
                  <a:solidFill>
                    <a:prstClr val="white"/>
                  </a:solidFill>
                  <a:effectLst/>
                  <a:uLnTx/>
                  <a:uFillTx/>
                  <a:latin typeface="Arial"/>
                  <a:cs typeface="Arial"/>
                </a:rPr>
                <a:t>Jean-André </a:t>
              </a:r>
              <a:r>
                <a:rPr lang="fr-FR" sz="1400" b="1" dirty="0">
                  <a:solidFill>
                    <a:prstClr val="white"/>
                  </a:solidFill>
                  <a:latin typeface="Arial"/>
                  <a:cs typeface="Arial"/>
                </a:rPr>
                <a:t>LASSERRE </a:t>
              </a:r>
              <a:endParaRPr lang="fr-FR" sz="1400" b="1" dirty="0">
                <a:solidFill>
                  <a:prstClr val="white"/>
                </a:solidFill>
                <a:latin typeface="Arial" panose="020B0604020202020204" pitchFamily="34" charset="0"/>
                <a:cs typeface="Arial" panose="020B0604020202020204" pitchFamily="34" charset="0"/>
              </a:endParaRPr>
            </a:p>
            <a:p>
              <a:pPr marL="0" marR="0" lvl="0" indent="0" algn="ctr" defTabSz="9334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a:cs typeface="Arial"/>
                </a:rPr>
                <a:t>Directeur</a:t>
              </a:r>
              <a:r>
                <a:rPr kumimoji="0" lang="fr-FR" sz="1400" b="1" i="0" u="none" strike="noStrike" kern="1200" cap="none" spc="0" normalizeH="0" baseline="0" noProof="0" dirty="0">
                  <a:ln>
                    <a:noFill/>
                  </a:ln>
                  <a:solidFill>
                    <a:prstClr val="white"/>
                  </a:solidFill>
                  <a:effectLst/>
                  <a:uLnTx/>
                  <a:uFillTx/>
                  <a:latin typeface="Arial"/>
                  <a:cs typeface="Arial"/>
                </a:rPr>
                <a:t> du programme </a:t>
              </a:r>
              <a:r>
                <a:rPr kumimoji="0" lang="fr-FR" sz="1400" b="1" i="0" u="none" strike="noStrike" kern="1200" cap="none" spc="0" normalizeH="0" baseline="0" noProof="0" dirty="0" err="1">
                  <a:ln>
                    <a:noFill/>
                  </a:ln>
                  <a:solidFill>
                    <a:prstClr val="white"/>
                  </a:solidFill>
                  <a:effectLst/>
                  <a:uLnTx/>
                  <a:uFillTx/>
                  <a:latin typeface="Arial"/>
                  <a:cs typeface="Arial"/>
                </a:rPr>
                <a:t>InTerLUD</a:t>
              </a:r>
              <a:r>
                <a:rPr kumimoji="0" lang="fr-FR" sz="1400" b="1" i="0" u="none" strike="noStrike" kern="1200" cap="none" spc="0" normalizeH="0" baseline="0" noProof="0" dirty="0">
                  <a:ln>
                    <a:noFill/>
                  </a:ln>
                  <a:solidFill>
                    <a:prstClr val="white"/>
                  </a:solidFill>
                  <a:effectLst/>
                  <a:uLnTx/>
                  <a:uFillTx/>
                  <a:latin typeface="Arial"/>
                  <a:cs typeface="Arial"/>
                </a:rPr>
                <a:t>+</a:t>
              </a:r>
              <a:endParaRPr lang="fr-FR" sz="1400" b="1" i="0" u="none" strike="noStrike" kern="1200" cap="none" spc="0" normalizeH="0" baseline="0" noProof="0" dirty="0">
                <a:ln>
                  <a:noFill/>
                </a:ln>
                <a:solidFill>
                  <a:prstClr val="white"/>
                </a:solidFill>
                <a:effectLst/>
                <a:uLnTx/>
                <a:uFillTx/>
                <a:latin typeface="Arial"/>
                <a:cs typeface="Arial"/>
              </a:endParaRPr>
            </a:p>
          </p:txBody>
        </p:sp>
      </p:grpSp>
      <p:grpSp>
        <p:nvGrpSpPr>
          <p:cNvPr id="13" name="Groupe 12">
            <a:extLst>
              <a:ext uri="{FF2B5EF4-FFF2-40B4-BE49-F238E27FC236}">
                <a16:creationId xmlns:a16="http://schemas.microsoft.com/office/drawing/2014/main" id="{EF930C8B-F285-B5DA-1EF9-F69E28AA1423}"/>
              </a:ext>
            </a:extLst>
          </p:cNvPr>
          <p:cNvGrpSpPr/>
          <p:nvPr/>
        </p:nvGrpSpPr>
        <p:grpSpPr>
          <a:xfrm>
            <a:off x="603121" y="2840947"/>
            <a:ext cx="2773002" cy="1716128"/>
            <a:chOff x="2603917" y="-122592"/>
            <a:chExt cx="1324072" cy="1324072"/>
          </a:xfrm>
          <a:solidFill>
            <a:srgbClr val="2EAC68"/>
          </a:solidFill>
        </p:grpSpPr>
        <p:sp>
          <p:nvSpPr>
            <p:cNvPr id="14" name="Ellipse 13">
              <a:extLst>
                <a:ext uri="{FF2B5EF4-FFF2-40B4-BE49-F238E27FC236}">
                  <a16:creationId xmlns:a16="http://schemas.microsoft.com/office/drawing/2014/main" id="{EC92DC60-9166-B513-F3EB-B282E275065F}"/>
                </a:ext>
              </a:extLst>
            </p:cNvPr>
            <p:cNvSpPr/>
            <p:nvPr/>
          </p:nvSpPr>
          <p:spPr>
            <a:xfrm>
              <a:off x="2603917" y="-122592"/>
              <a:ext cx="1324072" cy="1324072"/>
            </a:xfrm>
            <a:prstGeom prst="ellipse">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15" name="Ellipse 4">
              <a:extLst>
                <a:ext uri="{FF2B5EF4-FFF2-40B4-BE49-F238E27FC236}">
                  <a16:creationId xmlns:a16="http://schemas.microsoft.com/office/drawing/2014/main" id="{1D69569A-4E32-F5B7-2625-C09DB2DFAB8B}"/>
                </a:ext>
              </a:extLst>
            </p:cNvPr>
            <p:cNvSpPr txBox="1"/>
            <p:nvPr/>
          </p:nvSpPr>
          <p:spPr>
            <a:xfrm>
              <a:off x="2873451" y="27363"/>
              <a:ext cx="800872" cy="9460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Jean-Philippe ELIE</a:t>
              </a:r>
            </a:p>
            <a:p>
              <a:pPr lvl="0" algn="ctr" defTabSz="622300">
                <a:lnSpc>
                  <a:spcPct val="90000"/>
                </a:lnSpc>
                <a:spcBef>
                  <a:spcPct val="0"/>
                </a:spcBef>
                <a:spcAft>
                  <a:spcPct val="35000"/>
                </a:spcAft>
                <a:defRPr/>
              </a:pPr>
              <a:r>
                <a:rPr lang="fr-FR" sz="1400" b="1" dirty="0">
                  <a:solidFill>
                    <a:prstClr val="white"/>
                  </a:solidFill>
                  <a:latin typeface="Arial" panose="020B0604020202020204" pitchFamily="34" charset="0"/>
                  <a:cs typeface="Arial" panose="020B0604020202020204" pitchFamily="34" charset="0"/>
                </a:rPr>
                <a:t>Chef des projets numériques</a:t>
              </a: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6" name="Groupe 15">
            <a:extLst>
              <a:ext uri="{FF2B5EF4-FFF2-40B4-BE49-F238E27FC236}">
                <a16:creationId xmlns:a16="http://schemas.microsoft.com/office/drawing/2014/main" id="{5900C996-C814-DC72-AF3B-B68FFFB8D945}"/>
              </a:ext>
            </a:extLst>
          </p:cNvPr>
          <p:cNvGrpSpPr/>
          <p:nvPr/>
        </p:nvGrpSpPr>
        <p:grpSpPr>
          <a:xfrm>
            <a:off x="8839362" y="2732084"/>
            <a:ext cx="3276481" cy="1232641"/>
            <a:chOff x="0" y="207557"/>
            <a:chExt cx="1324072" cy="1324072"/>
          </a:xfrm>
          <a:solidFill>
            <a:srgbClr val="8ABBB8"/>
          </a:solidFill>
        </p:grpSpPr>
        <p:sp>
          <p:nvSpPr>
            <p:cNvPr id="17" name="Ellipse 16">
              <a:extLst>
                <a:ext uri="{FF2B5EF4-FFF2-40B4-BE49-F238E27FC236}">
                  <a16:creationId xmlns:a16="http://schemas.microsoft.com/office/drawing/2014/main" id="{66D82056-05CA-2EAC-3695-4CF9BA41BC64}"/>
                </a:ext>
              </a:extLst>
            </p:cNvPr>
            <p:cNvSpPr/>
            <p:nvPr/>
          </p:nvSpPr>
          <p:spPr>
            <a:xfrm>
              <a:off x="0" y="207557"/>
              <a:ext cx="1324072" cy="1324072"/>
            </a:xfrm>
            <a:prstGeom prst="ellipse">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18" name="Ellipse 4">
              <a:extLst>
                <a:ext uri="{FF2B5EF4-FFF2-40B4-BE49-F238E27FC236}">
                  <a16:creationId xmlns:a16="http://schemas.microsoft.com/office/drawing/2014/main" id="{583702B2-CB1F-25AF-2D64-CE3BDE42AE3E}"/>
                </a:ext>
              </a:extLst>
            </p:cNvPr>
            <p:cNvSpPr txBox="1"/>
            <p:nvPr/>
          </p:nvSpPr>
          <p:spPr>
            <a:xfrm>
              <a:off x="206716" y="414699"/>
              <a:ext cx="948006" cy="8646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endParaRPr lang="fr-FR" sz="1400" b="1" dirty="0">
                <a:solidFill>
                  <a:prstClr val="white"/>
                </a:solidFill>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Abraham LAMAH</a:t>
              </a:r>
            </a:p>
            <a:p>
              <a:pPr marL="0" marR="0" lvl="0" indent="0" algn="ctr" defTabSz="5778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Grand-Est et </a:t>
              </a: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AURA</a:t>
              </a:r>
            </a:p>
            <a:p>
              <a:pPr marL="0" marR="0" lvl="0" indent="0" algn="ctr" defTabSz="577850" rtl="0" eaLnBrk="1" fontAlgn="auto" latinLnBrk="0" hangingPunct="1">
                <a:lnSpc>
                  <a:spcPct val="90000"/>
                </a:lnSpc>
                <a:spcBef>
                  <a:spcPct val="0"/>
                </a:spcBef>
                <a:spcAft>
                  <a:spcPct val="35000"/>
                </a:spcAft>
                <a:buClrTx/>
                <a:buSzTx/>
                <a:buFontTx/>
                <a:buNone/>
                <a:tabLst/>
                <a:defRPr/>
              </a:pPr>
              <a:endParaRPr lang="fr-FR" sz="1400" b="1" dirty="0">
                <a:solidFill>
                  <a:prstClr val="white"/>
                </a:solidFill>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9" name="Ellipse 4">
            <a:extLst>
              <a:ext uri="{FF2B5EF4-FFF2-40B4-BE49-F238E27FC236}">
                <a16:creationId xmlns:a16="http://schemas.microsoft.com/office/drawing/2014/main" id="{13EAC1B9-EECA-56E2-E06E-D8E95228F026}"/>
              </a:ext>
            </a:extLst>
          </p:cNvPr>
          <p:cNvSpPr txBox="1"/>
          <p:nvPr/>
        </p:nvSpPr>
        <p:spPr>
          <a:xfrm>
            <a:off x="5786616" y="986948"/>
            <a:ext cx="5910592" cy="576167"/>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Chargés de mission et de projet LUD+</a:t>
            </a: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0" name="Groupe 19">
            <a:extLst>
              <a:ext uri="{FF2B5EF4-FFF2-40B4-BE49-F238E27FC236}">
                <a16:creationId xmlns:a16="http://schemas.microsoft.com/office/drawing/2014/main" id="{E30C0898-FDBA-45AE-71B1-8FC3997D998B}"/>
              </a:ext>
            </a:extLst>
          </p:cNvPr>
          <p:cNvGrpSpPr/>
          <p:nvPr/>
        </p:nvGrpSpPr>
        <p:grpSpPr>
          <a:xfrm>
            <a:off x="2683096" y="5156812"/>
            <a:ext cx="2546898" cy="1204334"/>
            <a:chOff x="0" y="207556"/>
            <a:chExt cx="1324072" cy="1324072"/>
          </a:xfrm>
          <a:solidFill>
            <a:srgbClr val="FFB000"/>
          </a:solidFill>
        </p:grpSpPr>
        <p:sp>
          <p:nvSpPr>
            <p:cNvPr id="21" name="Ellipse 20">
              <a:extLst>
                <a:ext uri="{FF2B5EF4-FFF2-40B4-BE49-F238E27FC236}">
                  <a16:creationId xmlns:a16="http://schemas.microsoft.com/office/drawing/2014/main" id="{BD8DEC85-29D6-21DF-BE5F-978AC2CAC4E3}"/>
                </a:ext>
              </a:extLst>
            </p:cNvPr>
            <p:cNvSpPr/>
            <p:nvPr/>
          </p:nvSpPr>
          <p:spPr>
            <a:xfrm>
              <a:off x="0" y="207556"/>
              <a:ext cx="1324072" cy="1324072"/>
            </a:xfrm>
            <a:prstGeom prst="ellipse">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22" name="Ellipse 4">
              <a:extLst>
                <a:ext uri="{FF2B5EF4-FFF2-40B4-BE49-F238E27FC236}">
                  <a16:creationId xmlns:a16="http://schemas.microsoft.com/office/drawing/2014/main" id="{8BDDCEE7-D155-C76C-3BFD-EA7C53443F34}"/>
                </a:ext>
              </a:extLst>
            </p:cNvPr>
            <p:cNvSpPr txBox="1"/>
            <p:nvPr/>
          </p:nvSpPr>
          <p:spPr>
            <a:xfrm>
              <a:off x="211121" y="544869"/>
              <a:ext cx="937945" cy="7813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Katya SUVOROV</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Chargée de gestion et d’animation du programme LUD+ </a:t>
              </a:r>
            </a:p>
          </p:txBody>
        </p:sp>
      </p:grpSp>
      <p:grpSp>
        <p:nvGrpSpPr>
          <p:cNvPr id="23" name="Groupe 22">
            <a:extLst>
              <a:ext uri="{FF2B5EF4-FFF2-40B4-BE49-F238E27FC236}">
                <a16:creationId xmlns:a16="http://schemas.microsoft.com/office/drawing/2014/main" id="{BDACA702-1A9F-B7C3-62F5-603BF89CE3A7}"/>
              </a:ext>
            </a:extLst>
          </p:cNvPr>
          <p:cNvGrpSpPr/>
          <p:nvPr/>
        </p:nvGrpSpPr>
        <p:grpSpPr>
          <a:xfrm>
            <a:off x="8893300" y="1659597"/>
            <a:ext cx="3276481" cy="959750"/>
            <a:chOff x="0" y="207557"/>
            <a:chExt cx="1324072" cy="1324072"/>
          </a:xfrm>
        </p:grpSpPr>
        <p:sp>
          <p:nvSpPr>
            <p:cNvPr id="24" name="Ellipse 23">
              <a:extLst>
                <a:ext uri="{FF2B5EF4-FFF2-40B4-BE49-F238E27FC236}">
                  <a16:creationId xmlns:a16="http://schemas.microsoft.com/office/drawing/2014/main" id="{2579FD95-BE54-32B1-1ED4-D800997C3D37}"/>
                </a:ext>
              </a:extLst>
            </p:cNvPr>
            <p:cNvSpPr/>
            <p:nvPr/>
          </p:nvSpPr>
          <p:spPr>
            <a:xfrm>
              <a:off x="0" y="207557"/>
              <a:ext cx="1324072" cy="1324072"/>
            </a:xfrm>
            <a:prstGeom prst="ellipse">
              <a:avLst/>
            </a:prstGeom>
            <a:solidFill>
              <a:srgbClr val="8ABBB8"/>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25" name="Ellipse 4">
              <a:extLst>
                <a:ext uri="{FF2B5EF4-FFF2-40B4-BE49-F238E27FC236}">
                  <a16:creationId xmlns:a16="http://schemas.microsoft.com/office/drawing/2014/main" id="{31B5A896-3BA3-E4C4-C3B9-FE55B97F2A2C}"/>
                </a:ext>
              </a:extLst>
            </p:cNvPr>
            <p:cNvSpPr txBox="1"/>
            <p:nvPr/>
          </p:nvSpPr>
          <p:spPr>
            <a:xfrm>
              <a:off x="211121" y="544869"/>
              <a:ext cx="937945" cy="781399"/>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Sébastien DESROQUES</a:t>
              </a:r>
            </a:p>
            <a:p>
              <a:pPr marL="0" marR="0" lvl="0" indent="0" algn="ctr" defTabSz="5778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Outre-mer et BFC</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6" name="Groupe 25">
            <a:extLst>
              <a:ext uri="{FF2B5EF4-FFF2-40B4-BE49-F238E27FC236}">
                <a16:creationId xmlns:a16="http://schemas.microsoft.com/office/drawing/2014/main" id="{1016C83A-B150-2C8E-AA70-C1891F60910F}"/>
              </a:ext>
            </a:extLst>
          </p:cNvPr>
          <p:cNvGrpSpPr/>
          <p:nvPr/>
        </p:nvGrpSpPr>
        <p:grpSpPr>
          <a:xfrm>
            <a:off x="5556020" y="4967985"/>
            <a:ext cx="3267089" cy="1716128"/>
            <a:chOff x="0" y="207557"/>
            <a:chExt cx="1324072" cy="1324072"/>
          </a:xfrm>
        </p:grpSpPr>
        <p:sp>
          <p:nvSpPr>
            <p:cNvPr id="27" name="Ellipse 26">
              <a:extLst>
                <a:ext uri="{FF2B5EF4-FFF2-40B4-BE49-F238E27FC236}">
                  <a16:creationId xmlns:a16="http://schemas.microsoft.com/office/drawing/2014/main" id="{237CB470-7679-583A-6BD3-4A0694578CFE}"/>
                </a:ext>
              </a:extLst>
            </p:cNvPr>
            <p:cNvSpPr/>
            <p:nvPr/>
          </p:nvSpPr>
          <p:spPr>
            <a:xfrm>
              <a:off x="0" y="207557"/>
              <a:ext cx="1324072" cy="1324072"/>
            </a:xfrm>
            <a:prstGeom prst="ellipse">
              <a:avLst/>
            </a:prstGeom>
            <a:solidFill>
              <a:srgbClr val="8ABBB8"/>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28" name="Ellipse 4">
              <a:extLst>
                <a:ext uri="{FF2B5EF4-FFF2-40B4-BE49-F238E27FC236}">
                  <a16:creationId xmlns:a16="http://schemas.microsoft.com/office/drawing/2014/main" id="{71C008CE-1457-EE3E-CDF2-88F4400FA11D}"/>
                </a:ext>
              </a:extLst>
            </p:cNvPr>
            <p:cNvSpPr txBox="1"/>
            <p:nvPr/>
          </p:nvSpPr>
          <p:spPr>
            <a:xfrm>
              <a:off x="201822" y="427146"/>
              <a:ext cx="937945" cy="781399"/>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Anne-Cécile COÎC</a:t>
              </a:r>
            </a:p>
            <a:p>
              <a:pPr marL="0" marR="0" lvl="0" indent="0" algn="ctr" defTabSz="5778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Normandie et Occitanie</a:t>
              </a:r>
            </a:p>
          </p:txBody>
        </p:sp>
      </p:grpSp>
      <p:grpSp>
        <p:nvGrpSpPr>
          <p:cNvPr id="35" name="Groupe 34">
            <a:extLst>
              <a:ext uri="{FF2B5EF4-FFF2-40B4-BE49-F238E27FC236}">
                <a16:creationId xmlns:a16="http://schemas.microsoft.com/office/drawing/2014/main" id="{32DF590C-3B74-CB7D-8990-B9AC8DFC02D9}"/>
              </a:ext>
            </a:extLst>
          </p:cNvPr>
          <p:cNvGrpSpPr/>
          <p:nvPr/>
        </p:nvGrpSpPr>
        <p:grpSpPr>
          <a:xfrm>
            <a:off x="8870600" y="5445564"/>
            <a:ext cx="3269174" cy="1377218"/>
            <a:chOff x="0" y="207557"/>
            <a:chExt cx="1324072" cy="1324072"/>
          </a:xfrm>
        </p:grpSpPr>
        <p:sp>
          <p:nvSpPr>
            <p:cNvPr id="36" name="Ellipse 35">
              <a:extLst>
                <a:ext uri="{FF2B5EF4-FFF2-40B4-BE49-F238E27FC236}">
                  <a16:creationId xmlns:a16="http://schemas.microsoft.com/office/drawing/2014/main" id="{73BF03A8-44C1-3626-584C-D55985AE86CE}"/>
                </a:ext>
              </a:extLst>
            </p:cNvPr>
            <p:cNvSpPr/>
            <p:nvPr/>
          </p:nvSpPr>
          <p:spPr>
            <a:xfrm>
              <a:off x="0" y="207557"/>
              <a:ext cx="1324072" cy="1324072"/>
            </a:xfrm>
            <a:prstGeom prst="ellipse">
              <a:avLst/>
            </a:prstGeom>
            <a:solidFill>
              <a:srgbClr val="8ABBB8"/>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37" name="Ellipse 4">
              <a:extLst>
                <a:ext uri="{FF2B5EF4-FFF2-40B4-BE49-F238E27FC236}">
                  <a16:creationId xmlns:a16="http://schemas.microsoft.com/office/drawing/2014/main" id="{56FDC05D-EFE7-EFD2-252D-5F1D07A66120}"/>
                </a:ext>
              </a:extLst>
            </p:cNvPr>
            <p:cNvSpPr txBox="1"/>
            <p:nvPr/>
          </p:nvSpPr>
          <p:spPr>
            <a:xfrm>
              <a:off x="211121" y="544869"/>
              <a:ext cx="937945" cy="781399"/>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Clara KACH</a:t>
              </a:r>
              <a:endParaRPr lang="fr-FR" sz="1400" b="1" dirty="0">
                <a:solidFill>
                  <a:prstClr val="white"/>
                </a:solidFill>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PACA</a:t>
              </a:r>
            </a:p>
            <a:p>
              <a:pPr marL="0" marR="0" lvl="0" indent="0" algn="ctr" defTabSz="577850" rtl="0" eaLnBrk="1" fontAlgn="auto" latinLnBrk="0" hangingPunct="1">
                <a:lnSpc>
                  <a:spcPct val="90000"/>
                </a:lnSpc>
                <a:spcBef>
                  <a:spcPct val="0"/>
                </a:spcBef>
                <a:spcAft>
                  <a:spcPct val="35000"/>
                </a:spcAft>
                <a:buClrTx/>
                <a:buSzTx/>
                <a:buFontTx/>
                <a:buNone/>
                <a:tabLst/>
                <a:defRPr/>
              </a:pPr>
              <a:endParaRPr lang="fr-FR" sz="1400" b="1" dirty="0">
                <a:solidFill>
                  <a:prstClr val="white"/>
                </a:solidFill>
                <a:latin typeface="Arial" panose="020B0604020202020204" pitchFamily="34" charset="0"/>
                <a:cs typeface="Arial" panose="020B0604020202020204" pitchFamily="34" charset="0"/>
              </a:endParaRPr>
            </a:p>
          </p:txBody>
        </p:sp>
      </p:grpSp>
      <p:grpSp>
        <p:nvGrpSpPr>
          <p:cNvPr id="32" name="Groupe 31">
            <a:extLst>
              <a:ext uri="{FF2B5EF4-FFF2-40B4-BE49-F238E27FC236}">
                <a16:creationId xmlns:a16="http://schemas.microsoft.com/office/drawing/2014/main" id="{E2A43493-035F-59E1-406C-B6288DCA801E}"/>
              </a:ext>
            </a:extLst>
          </p:cNvPr>
          <p:cNvGrpSpPr/>
          <p:nvPr/>
        </p:nvGrpSpPr>
        <p:grpSpPr>
          <a:xfrm>
            <a:off x="8839144" y="3989136"/>
            <a:ext cx="3294923" cy="1415964"/>
            <a:chOff x="0" y="207557"/>
            <a:chExt cx="1324072" cy="1324072"/>
          </a:xfrm>
        </p:grpSpPr>
        <p:sp>
          <p:nvSpPr>
            <p:cNvPr id="33" name="Ellipse 32">
              <a:extLst>
                <a:ext uri="{FF2B5EF4-FFF2-40B4-BE49-F238E27FC236}">
                  <a16:creationId xmlns:a16="http://schemas.microsoft.com/office/drawing/2014/main" id="{F6170E2A-B85A-2EA0-E34E-40B7454C153B}"/>
                </a:ext>
              </a:extLst>
            </p:cNvPr>
            <p:cNvSpPr/>
            <p:nvPr/>
          </p:nvSpPr>
          <p:spPr>
            <a:xfrm>
              <a:off x="0" y="207557"/>
              <a:ext cx="1324072" cy="1324072"/>
            </a:xfrm>
            <a:prstGeom prst="ellipse">
              <a:avLst/>
            </a:prstGeom>
            <a:solidFill>
              <a:srgbClr val="8ABBB8"/>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34" name="Ellipse 4">
              <a:extLst>
                <a:ext uri="{FF2B5EF4-FFF2-40B4-BE49-F238E27FC236}">
                  <a16:creationId xmlns:a16="http://schemas.microsoft.com/office/drawing/2014/main" id="{9C2FD0D1-7743-A020-E3C2-B5A76241466F}"/>
                </a:ext>
              </a:extLst>
            </p:cNvPr>
            <p:cNvSpPr txBox="1"/>
            <p:nvPr/>
          </p:nvSpPr>
          <p:spPr>
            <a:xfrm>
              <a:off x="211121" y="556947"/>
              <a:ext cx="937945" cy="781399"/>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Laia CANAVAGGIA</a:t>
              </a:r>
              <a:endParaRPr lang="fr-FR" sz="1400" b="1" dirty="0">
                <a:solidFill>
                  <a:prstClr val="white"/>
                </a:solidFill>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Nouvelle-Aquitaine et </a:t>
              </a:r>
              <a:r>
                <a:rPr lang="fr-FR" sz="1400" b="1" dirty="0">
                  <a:solidFill>
                    <a:prstClr val="white"/>
                  </a:solidFill>
                  <a:latin typeface="Arial" panose="020B0604020202020204" pitchFamily="34" charset="0"/>
                  <a:cs typeface="Arial" panose="020B0604020202020204" pitchFamily="34" charset="0"/>
                </a:rPr>
                <a:t>Hauts-de-France</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8" name="Groupe 37">
            <a:extLst>
              <a:ext uri="{FF2B5EF4-FFF2-40B4-BE49-F238E27FC236}">
                <a16:creationId xmlns:a16="http://schemas.microsoft.com/office/drawing/2014/main" id="{777DF220-437E-2351-7D18-F69590AAE071}"/>
              </a:ext>
            </a:extLst>
          </p:cNvPr>
          <p:cNvGrpSpPr/>
          <p:nvPr/>
        </p:nvGrpSpPr>
        <p:grpSpPr>
          <a:xfrm>
            <a:off x="5558021" y="1570952"/>
            <a:ext cx="3271272" cy="1706996"/>
            <a:chOff x="0" y="207557"/>
            <a:chExt cx="1324072" cy="1324072"/>
          </a:xfrm>
        </p:grpSpPr>
        <p:sp>
          <p:nvSpPr>
            <p:cNvPr id="39" name="Ellipse 38">
              <a:extLst>
                <a:ext uri="{FF2B5EF4-FFF2-40B4-BE49-F238E27FC236}">
                  <a16:creationId xmlns:a16="http://schemas.microsoft.com/office/drawing/2014/main" id="{7B2E0754-7116-930A-4476-DE621AD072FD}"/>
                </a:ext>
              </a:extLst>
            </p:cNvPr>
            <p:cNvSpPr/>
            <p:nvPr/>
          </p:nvSpPr>
          <p:spPr>
            <a:xfrm>
              <a:off x="0" y="207557"/>
              <a:ext cx="1324072" cy="1324072"/>
            </a:xfrm>
            <a:prstGeom prst="ellipse">
              <a:avLst/>
            </a:prstGeom>
            <a:solidFill>
              <a:srgbClr val="8ABBB8"/>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a:p>
          </p:txBody>
        </p:sp>
        <p:sp>
          <p:nvSpPr>
            <p:cNvPr id="40" name="Ellipse 4">
              <a:extLst>
                <a:ext uri="{FF2B5EF4-FFF2-40B4-BE49-F238E27FC236}">
                  <a16:creationId xmlns:a16="http://schemas.microsoft.com/office/drawing/2014/main" id="{41EA7F7C-4179-C86B-2D79-ABD779895F25}"/>
                </a:ext>
              </a:extLst>
            </p:cNvPr>
            <p:cNvSpPr txBox="1"/>
            <p:nvPr/>
          </p:nvSpPr>
          <p:spPr>
            <a:xfrm>
              <a:off x="211121" y="544869"/>
              <a:ext cx="937945" cy="781399"/>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Raphaël LHERNAULT</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Bretagne et Île</a:t>
              </a:r>
              <a:r>
                <a:rPr lang="fr-FR" sz="1400" b="1" dirty="0">
                  <a:solidFill>
                    <a:prstClr val="white"/>
                  </a:solidFill>
                  <a:latin typeface="Arial" panose="020B0604020202020204" pitchFamily="34" charset="0"/>
                  <a:cs typeface="Arial" panose="020B0604020202020204" pitchFamily="34" charset="0"/>
                </a:rPr>
                <a:t>-de-France</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id="{DF900DE1-702B-9E85-2388-060C45E1AFF2}"/>
              </a:ext>
            </a:extLst>
          </p:cNvPr>
          <p:cNvGrpSpPr/>
          <p:nvPr/>
        </p:nvGrpSpPr>
        <p:grpSpPr>
          <a:xfrm>
            <a:off x="5572936" y="3339318"/>
            <a:ext cx="3276482" cy="1574045"/>
            <a:chOff x="0" y="207557"/>
            <a:chExt cx="1324072" cy="1324072"/>
          </a:xfrm>
        </p:grpSpPr>
        <p:sp>
          <p:nvSpPr>
            <p:cNvPr id="30" name="Ellipse 29">
              <a:extLst>
                <a:ext uri="{FF2B5EF4-FFF2-40B4-BE49-F238E27FC236}">
                  <a16:creationId xmlns:a16="http://schemas.microsoft.com/office/drawing/2014/main" id="{11D06BE7-13FA-4825-98D2-0FF557F5181A}"/>
                </a:ext>
              </a:extLst>
            </p:cNvPr>
            <p:cNvSpPr/>
            <p:nvPr/>
          </p:nvSpPr>
          <p:spPr>
            <a:xfrm>
              <a:off x="0" y="207557"/>
              <a:ext cx="1324072" cy="1324072"/>
            </a:xfrm>
            <a:prstGeom prst="ellipse">
              <a:avLst/>
            </a:prstGeom>
            <a:solidFill>
              <a:srgbClr val="8ABBB8"/>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dirty="0"/>
            </a:p>
          </p:txBody>
        </p:sp>
        <p:sp>
          <p:nvSpPr>
            <p:cNvPr id="31" name="Ellipse 4">
              <a:extLst>
                <a:ext uri="{FF2B5EF4-FFF2-40B4-BE49-F238E27FC236}">
                  <a16:creationId xmlns:a16="http://schemas.microsoft.com/office/drawing/2014/main" id="{A163AD56-6E41-432A-E8A4-1EA476996D07}"/>
                </a:ext>
              </a:extLst>
            </p:cNvPr>
            <p:cNvSpPr txBox="1"/>
            <p:nvPr/>
          </p:nvSpPr>
          <p:spPr>
            <a:xfrm>
              <a:off x="211121" y="544869"/>
              <a:ext cx="937945" cy="781399"/>
            </a:xfrm>
            <a:prstGeom prst="rect">
              <a:avLst/>
            </a:prstGeom>
            <a:solidFill>
              <a:srgbClr val="8ABBB8"/>
            </a:solidFill>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Anaïs MOUNEREAU</a:t>
              </a:r>
            </a:p>
            <a:p>
              <a:pPr marL="0" marR="0" lvl="0" indent="0" algn="ctr" defTabSz="5778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Arial" panose="020B0604020202020204" pitchFamily="34" charset="0"/>
                  <a:cs typeface="Arial" panose="020B0604020202020204" pitchFamily="34" charset="0"/>
                </a:rPr>
                <a:t>Centre-Val-de-Loire et Pays de la Loire</a:t>
              </a:r>
            </a:p>
            <a:p>
              <a:pPr algn="ctr" defTabSz="577850">
                <a:lnSpc>
                  <a:spcPct val="90000"/>
                </a:lnSpc>
                <a:spcBef>
                  <a:spcPct val="0"/>
                </a:spcBef>
                <a:spcAft>
                  <a:spcPct val="35000"/>
                </a:spcAf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68037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1"/>
          <p:cNvSpPr/>
          <p:nvPr/>
        </p:nvSpPr>
        <p:spPr bwMode="auto">
          <a:xfrm>
            <a:off x="1992924" y="550985"/>
            <a:ext cx="7915686" cy="4462760"/>
          </a:xfrm>
          <a:prstGeom prst="rect">
            <a:avLst/>
          </a:prstGeom>
        </p:spPr>
        <p:txBody>
          <a:bodyPr wrap="square" lIns="91440" tIns="45720" rIns="91440" bIns="45720" anchor="t">
            <a:spAutoFit/>
          </a:bodyPr>
          <a:lstStyle/>
          <a:p>
            <a:pPr defTabSz="609493">
              <a:defRPr/>
            </a:pPr>
            <a:endParaRPr lang="fr-FR" sz="2000" b="1" kern="0" dirty="0">
              <a:solidFill>
                <a:srgbClr val="FFFFFF"/>
              </a:solidFill>
              <a:latin typeface="HelveticaNeue-Bold"/>
              <a:cs typeface="Arial"/>
            </a:endParaRPr>
          </a:p>
          <a:p>
            <a:pPr defTabSz="609493">
              <a:defRPr/>
            </a:pPr>
            <a:endParaRPr lang="fr-FR" sz="2000" b="1" kern="0" dirty="0">
              <a:solidFill>
                <a:srgbClr val="FFFFFF"/>
              </a:solidFill>
              <a:latin typeface="HelveticaNeue-Bold"/>
              <a:cs typeface="Arial"/>
            </a:endParaRPr>
          </a:p>
          <a:p>
            <a:pPr defTabSz="609493">
              <a:defRPr/>
            </a:pPr>
            <a:r>
              <a:rPr lang="fr-FR" sz="2000" b="1" kern="0" dirty="0">
                <a:solidFill>
                  <a:srgbClr val="FFFFFF"/>
                </a:solidFill>
                <a:latin typeface="HelveticaNeue-Bold"/>
                <a:cs typeface="Arial"/>
              </a:rPr>
              <a:t>1. Cadre général du Programme InTerLUD+</a:t>
            </a:r>
          </a:p>
          <a:p>
            <a:pPr lvl="1" defTabSz="609493">
              <a:defRPr/>
            </a:pPr>
            <a:r>
              <a:rPr lang="fr-FR" sz="2000" b="1" kern="0" dirty="0">
                <a:solidFill>
                  <a:srgbClr val="FFFFFF"/>
                </a:solidFill>
                <a:latin typeface="HelveticaNeue-Bold"/>
                <a:cs typeface="Arial"/>
              </a:rPr>
              <a:t>1.1 - Les objectifs du programme</a:t>
            </a:r>
          </a:p>
          <a:p>
            <a:pPr lvl="1" defTabSz="609493">
              <a:defRPr/>
            </a:pPr>
            <a:r>
              <a:rPr kumimoji="0" lang="fr-FR" sz="2000" b="1" i="0" u="none" strike="noStrike" kern="0" cap="none" spc="0" normalizeH="0" baseline="0" noProof="0" dirty="0">
                <a:ln>
                  <a:noFill/>
                </a:ln>
                <a:solidFill>
                  <a:srgbClr val="FFFFFF"/>
                </a:solidFill>
                <a:effectLst/>
                <a:uLnTx/>
                <a:uFillTx/>
                <a:latin typeface="HelveticaNeue-Bold"/>
                <a:cs typeface="Arial"/>
              </a:rPr>
              <a:t>1.2 - Les axes du programme</a:t>
            </a:r>
            <a:endParaRPr lang="fr-FR" sz="2000" b="1" kern="0" dirty="0">
              <a:solidFill>
                <a:srgbClr val="FFFFFF"/>
              </a:solidFill>
              <a:latin typeface="HelveticaNeue-Bold"/>
              <a:cs typeface="Arial"/>
            </a:endParaRPr>
          </a:p>
          <a:p>
            <a:pPr marR="0" lvl="0" algn="l" defTabSz="609493" eaLnBrk="1" fontAlgn="auto" latinLnBrk="0" hangingPunct="1">
              <a:lnSpc>
                <a:spcPct val="100000"/>
              </a:lnSpc>
              <a:spcBef>
                <a:spcPts val="0"/>
              </a:spcBef>
              <a:spcAft>
                <a:spcPts val="0"/>
              </a:spcAft>
              <a:buClrTx/>
              <a:buSzTx/>
              <a:tabLst/>
              <a:defRPr/>
            </a:pPr>
            <a:r>
              <a:rPr lang="fr-FR" sz="2000" b="1" kern="0" dirty="0">
                <a:solidFill>
                  <a:srgbClr val="FFFFFF"/>
                </a:solidFill>
                <a:latin typeface="HelveticaNeue-Bold"/>
                <a:cs typeface="Arial"/>
              </a:rPr>
              <a:t>2. Projets innovants</a:t>
            </a:r>
          </a:p>
          <a:p>
            <a:pPr marR="0" lvl="0" algn="l" defTabSz="609493" eaLnBrk="1" fontAlgn="auto" latinLnBrk="0" hangingPunct="1">
              <a:lnSpc>
                <a:spcPct val="100000"/>
              </a:lnSpc>
              <a:spcBef>
                <a:spcPts val="0"/>
              </a:spcBef>
              <a:spcAft>
                <a:spcPts val="0"/>
              </a:spcAft>
              <a:buClrTx/>
              <a:buSzTx/>
              <a:tabLst/>
              <a:defRPr/>
            </a:pPr>
            <a:r>
              <a:rPr lang="fr-FR" sz="2000" b="1" kern="0" dirty="0">
                <a:solidFill>
                  <a:srgbClr val="FFFFFF"/>
                </a:solidFill>
                <a:latin typeface="HelveticaNeue-Bold"/>
                <a:cs typeface="Arial"/>
              </a:rPr>
              <a:t>3. Le parcours des territoires accompagnés</a:t>
            </a:r>
          </a:p>
          <a:p>
            <a:pPr lvl="1" defTabSz="609493">
              <a:defRPr/>
            </a:pPr>
            <a:r>
              <a:rPr kumimoji="0" lang="fr-FR" sz="20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3.1 - Cas illustré : </a:t>
            </a:r>
            <a:r>
              <a:rPr kumimoji="0" lang="fr-FR" sz="2000" b="1" i="0" u="none" strike="noStrike" kern="0" cap="none" spc="0" normalizeH="0" baseline="0" noProof="0" dirty="0" err="1">
                <a:ln>
                  <a:noFill/>
                </a:ln>
                <a:solidFill>
                  <a:prstClr val="white"/>
                </a:solidFill>
                <a:effectLst/>
                <a:uLnTx/>
                <a:uFillTx/>
                <a:latin typeface="Helvetica" panose="020B0604020202020204" pitchFamily="34" charset="0"/>
                <a:cs typeface="Helvetica" panose="020B0604020202020204" pitchFamily="34" charset="0"/>
              </a:rPr>
              <a:t>GrandAngoul</a:t>
            </a:r>
            <a:r>
              <a:rPr lang="fr-FR" sz="2000" b="1" kern="0" dirty="0" err="1">
                <a:solidFill>
                  <a:prstClr val="white"/>
                </a:solidFill>
                <a:latin typeface="Helvetica" panose="020B0604020202020204" pitchFamily="34" charset="0"/>
                <a:cs typeface="Helvetica" panose="020B0604020202020204" pitchFamily="34" charset="0"/>
              </a:rPr>
              <a:t>ême</a:t>
            </a:r>
            <a:r>
              <a:rPr lang="fr-FR" sz="2000" b="1" kern="0" dirty="0">
                <a:solidFill>
                  <a:prstClr val="white"/>
                </a:solidFill>
                <a:latin typeface="Helvetica" panose="020B0604020202020204" pitchFamily="34" charset="0"/>
                <a:cs typeface="Helvetica" panose="020B0604020202020204" pitchFamily="34" charset="0"/>
              </a:rPr>
              <a:t>, une charte en œuvre</a:t>
            </a:r>
          </a:p>
          <a:p>
            <a:pPr lvl="1" defTabSz="609493">
              <a:defRPr/>
            </a:pPr>
            <a:r>
              <a:rPr lang="fr-FR" sz="2000" b="1" kern="0" spc="-1" dirty="0">
                <a:solidFill>
                  <a:srgbClr val="FFFFFF"/>
                </a:solidFill>
                <a:latin typeface="Helvetica" panose="020B0604020202020204" pitchFamily="34" charset="0"/>
                <a:ea typeface="Calibri"/>
                <a:cs typeface="Helvetica" panose="020B0604020202020204" pitchFamily="34" charset="0"/>
              </a:rPr>
              <a:t>3.2 - </a:t>
            </a:r>
            <a:r>
              <a:rPr kumimoji="0" lang="fr-FR" sz="2000" b="1" i="0" u="none" strike="noStrike" kern="0" cap="none" spc="-1" normalizeH="0" baseline="0" noProof="0" dirty="0">
                <a:ln>
                  <a:noFill/>
                </a:ln>
                <a:solidFill>
                  <a:srgbClr val="FFFFFF"/>
                </a:solidFill>
                <a:effectLst/>
                <a:uLnTx/>
                <a:uFillTx/>
                <a:latin typeface="Helvetica" panose="020B0604020202020204" pitchFamily="34" charset="0"/>
                <a:ea typeface="Calibri"/>
                <a:cs typeface="Helvetica" panose="020B0604020202020204" pitchFamily="34" charset="0"/>
              </a:rPr>
              <a:t>120 actions</a:t>
            </a:r>
          </a:p>
          <a:p>
            <a:pPr defTabSz="609493">
              <a:defRPr/>
            </a:pPr>
            <a:r>
              <a:rPr lang="fr-FR" sz="2000" b="1" kern="0" spc="-1" dirty="0">
                <a:solidFill>
                  <a:srgbClr val="FFFFFF"/>
                </a:solidFill>
                <a:latin typeface="Helvetica" panose="020B0604020202020204" pitchFamily="34" charset="0"/>
                <a:ea typeface="Calibri"/>
                <a:cs typeface="Helvetica" panose="020B0604020202020204" pitchFamily="34" charset="0"/>
              </a:rPr>
              <a:t>4. Un nouveau volet : </a:t>
            </a:r>
            <a:r>
              <a:rPr lang="fr-FR" sz="2000" b="1" kern="0" spc="-1" dirty="0" err="1">
                <a:solidFill>
                  <a:srgbClr val="FFFFFF"/>
                </a:solidFill>
                <a:latin typeface="Helvetica" panose="020B0604020202020204" pitchFamily="34" charset="0"/>
                <a:ea typeface="Calibri"/>
                <a:cs typeface="Helvetica" panose="020B0604020202020204" pitchFamily="34" charset="0"/>
              </a:rPr>
              <a:t>Digilog</a:t>
            </a:r>
            <a:r>
              <a:rPr lang="fr-FR" sz="2000" b="1" kern="0" dirty="0">
                <a:solidFill>
                  <a:prstClr val="white"/>
                </a:solidFill>
                <a:latin typeface="Helvetica" panose="020B0604020202020204" pitchFamily="34" charset="0"/>
                <a:cs typeface="Helvetica" panose="020B0604020202020204" pitchFamily="34" charset="0"/>
              </a:rPr>
              <a:t> </a:t>
            </a:r>
          </a:p>
          <a:p>
            <a:pPr defTabSz="609493">
              <a:defRPr/>
            </a:pPr>
            <a:r>
              <a:rPr kumimoji="0" lang="fr-FR" sz="20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5. Conclusion</a:t>
            </a:r>
          </a:p>
          <a:p>
            <a:pPr lvl="1" defTabSz="609493">
              <a:defRPr/>
            </a:pPr>
            <a:r>
              <a:rPr lang="fr-FR" sz="2000" b="1" kern="0" dirty="0">
                <a:solidFill>
                  <a:prstClr val="white"/>
                </a:solidFill>
                <a:latin typeface="Helvetica" panose="020B0604020202020204" pitchFamily="34" charset="0"/>
                <a:cs typeface="Helvetica" panose="020B0604020202020204" pitchFamily="34" charset="0"/>
              </a:rPr>
              <a:t>5.1 - Synergies</a:t>
            </a:r>
          </a:p>
          <a:p>
            <a:pPr lvl="1" defTabSz="609493">
              <a:defRPr/>
            </a:pPr>
            <a:r>
              <a:rPr lang="fr-FR" sz="2000" b="1" kern="0" dirty="0">
                <a:solidFill>
                  <a:prstClr val="white"/>
                </a:solidFill>
                <a:latin typeface="Helvetica" panose="020B0604020202020204" pitchFamily="34" charset="0"/>
                <a:cs typeface="Helvetica" panose="020B0604020202020204" pitchFamily="34" charset="0"/>
              </a:rPr>
              <a:t>5.2 - </a:t>
            </a:r>
            <a:r>
              <a:rPr kumimoji="0" lang="fr-FR" sz="2000" b="1" i="0" u="none" strike="noStrike" kern="0" cap="none" spc="0" normalizeH="0" baseline="0" noProof="0" dirty="0" err="1">
                <a:ln>
                  <a:noFill/>
                </a:ln>
                <a:solidFill>
                  <a:prstClr val="white"/>
                </a:solidFill>
                <a:effectLst/>
                <a:uLnTx/>
                <a:uFillTx/>
                <a:latin typeface="Helvetica" panose="020B0604020202020204" pitchFamily="34" charset="0"/>
                <a:cs typeface="Helvetica" panose="020B0604020202020204" pitchFamily="34" charset="0"/>
              </a:rPr>
              <a:t>Equi</a:t>
            </a:r>
            <a:r>
              <a:rPr lang="fr-FR" sz="2000" b="1" kern="0" dirty="0" err="1">
                <a:solidFill>
                  <a:prstClr val="white"/>
                </a:solidFill>
                <a:latin typeface="Helvetica" panose="020B0604020202020204" pitchFamily="34" charset="0"/>
                <a:cs typeface="Helvetica" panose="020B0604020202020204" pitchFamily="34" charset="0"/>
              </a:rPr>
              <a:t>pe</a:t>
            </a:r>
            <a:endParaRPr kumimoji="0" lang="fr-FR" sz="3200" b="0" i="0" u="none" strike="noStrike" kern="0" cap="none" spc="0" normalizeH="0" baseline="0" noProof="0" dirty="0">
              <a:ln>
                <a:noFill/>
              </a:ln>
              <a:solidFill>
                <a:prstClr val="black"/>
              </a:solidFill>
              <a:effectLst/>
              <a:uLnTx/>
              <a:uFillTx/>
              <a:latin typeface="Calibri"/>
              <a:cs typeface="Arial"/>
            </a:endParaRPr>
          </a:p>
          <a:p>
            <a:pPr marR="0" lvl="0" algn="l" defTabSz="609493" eaLnBrk="1" fontAlgn="auto" latinLnBrk="0" hangingPunct="1">
              <a:lnSpc>
                <a:spcPct val="100000"/>
              </a:lnSpc>
              <a:spcBef>
                <a:spcPts val="0"/>
              </a:spcBef>
              <a:spcAft>
                <a:spcPts val="0"/>
              </a:spcAft>
              <a:buClrTx/>
              <a:buSzTx/>
              <a:tabLst/>
              <a:defRPr/>
            </a:pPr>
            <a:endParaRPr kumimoji="0" lang="fr-FR" sz="2400" b="0" i="0" u="none" strike="noStrike" kern="0" cap="none" spc="0" normalizeH="0" baseline="0" noProof="0" dirty="0">
              <a:ln>
                <a:noFill/>
              </a:ln>
              <a:solidFill>
                <a:prstClr val="black"/>
              </a:solidFill>
              <a:effectLst/>
              <a:uLnTx/>
              <a:uFillTx/>
              <a:latin typeface="Calibri"/>
              <a:cs typeface="Arial"/>
            </a:endParaRPr>
          </a:p>
        </p:txBody>
      </p:sp>
      <p:sp>
        <p:nvSpPr>
          <p:cNvPr id="3" name="Rectangle 2"/>
          <p:cNvSpPr/>
          <p:nvPr/>
        </p:nvSpPr>
        <p:spPr bwMode="auto">
          <a:xfrm rot="16199998">
            <a:off x="-696685" y="3316294"/>
            <a:ext cx="4255536" cy="646331"/>
          </a:xfrm>
          <a:prstGeom prst="rect">
            <a:avLst/>
          </a:prstGeom>
        </p:spPr>
        <p:txBody>
          <a:bodyPr wrap="square">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a:ln>
                  <a:noFill/>
                </a:ln>
                <a:solidFill>
                  <a:srgbClr val="FFB000"/>
                </a:solidFill>
                <a:effectLst/>
                <a:uLnTx/>
                <a:uFillTx/>
                <a:latin typeface="HelveticaNeue-Bold"/>
                <a:cs typeface="Arial"/>
              </a:rPr>
              <a:t>SOMMAIRE</a:t>
            </a:r>
            <a:endParaRPr kumimoji="0" lang="fr-FR" sz="3600" b="0" i="0" u="none" strike="noStrike" kern="0" cap="none" spc="0" normalizeH="0" baseline="0" noProof="0" dirty="0">
              <a:ln>
                <a:noFill/>
              </a:ln>
              <a:solidFill>
                <a:srgbClr val="FFB000"/>
              </a:solidFill>
              <a:effectLst/>
              <a:uLnTx/>
              <a:uFillTx/>
              <a:latin typeface="Helvetica"/>
              <a:cs typeface="Arial"/>
            </a:endParaRPr>
          </a:p>
        </p:txBody>
      </p:sp>
      <p:pic>
        <p:nvPicPr>
          <p:cNvPr id="7" name="Image 6"/>
          <p:cNvPicPr>
            <a:picLocks noChangeAspect="1"/>
          </p:cNvPicPr>
          <p:nvPr/>
        </p:nvPicPr>
        <p:blipFill>
          <a:blip r:embed="rId3"/>
          <a:stretch/>
        </p:blipFill>
        <p:spPr bwMode="auto">
          <a:xfrm>
            <a:off x="9938914" y="0"/>
            <a:ext cx="2253086" cy="636998"/>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ZoneTexte 2"/>
          <p:cNvSpPr/>
          <p:nvPr/>
        </p:nvSpPr>
        <p:spPr>
          <a:xfrm>
            <a:off x="956440" y="1156380"/>
            <a:ext cx="10491679" cy="33533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3080" marR="0" lvl="0" indent="-34308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fr-FR" sz="2400" b="0" i="0" u="none" strike="noStrike" kern="1200" cap="none" spc="-1" normalizeH="0" baseline="0" noProof="0" dirty="0">
                <a:ln>
                  <a:noFill/>
                </a:ln>
                <a:solidFill>
                  <a:srgbClr val="000000"/>
                </a:solidFill>
                <a:effectLst/>
                <a:uLnTx/>
                <a:uFillTx/>
                <a:latin typeface="Calibri"/>
                <a:ea typeface="DejaVu Sans"/>
                <a:cs typeface="+mn-cs"/>
              </a:rPr>
              <a:t>Programme CEE créé par </a:t>
            </a:r>
            <a:r>
              <a:rPr kumimoji="0" lang="fr-FR" sz="2400" b="1" i="0" u="none" strike="noStrike" kern="1200" cap="none" spc="-1" normalizeH="0" baseline="0" noProof="0" dirty="0">
                <a:ln>
                  <a:noFill/>
                </a:ln>
                <a:solidFill>
                  <a:srgbClr val="000000"/>
                </a:solidFill>
                <a:effectLst/>
                <a:uLnTx/>
                <a:uFillTx/>
                <a:latin typeface="Calibri"/>
                <a:ea typeface="DejaVu Sans"/>
                <a:cs typeface="+mn-cs"/>
              </a:rPr>
              <a:t>arrêté ministériel paru au JOF le 17 janvier 2023</a:t>
            </a:r>
            <a:r>
              <a:rPr kumimoji="0" lang="fr-FR" sz="2400" b="0" i="0" u="none" strike="noStrike" kern="1200" cap="none" spc="-1" normalizeH="0" baseline="0" noProof="0" dirty="0">
                <a:ln>
                  <a:noFill/>
                </a:ln>
                <a:solidFill>
                  <a:srgbClr val="000000"/>
                </a:solidFill>
                <a:effectLst/>
                <a:uLnTx/>
                <a:uFillTx/>
                <a:latin typeface="Calibri"/>
                <a:ea typeface="DejaVu Sans"/>
                <a:cs typeface="+mn-cs"/>
              </a:rPr>
              <a:t>.</a:t>
            </a:r>
            <a:endParaRPr kumimoji="0" lang="fr-FR" sz="24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srgbClr val="000000"/>
              </a:solidFill>
              <a:effectLst/>
              <a:uLnTx/>
              <a:uFillTx/>
              <a:latin typeface="Arial"/>
              <a:ea typeface="+mn-ea"/>
              <a:cs typeface="+mn-cs"/>
            </a:endParaRPr>
          </a:p>
          <a:p>
            <a:pPr marL="343080" marR="0" lvl="0" indent="-34308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fr-FR" sz="2400" b="1" i="0" u="none" strike="noStrike" kern="1200" cap="none" spc="-1" normalizeH="0" baseline="0" noProof="0" dirty="0">
                <a:ln>
                  <a:noFill/>
                </a:ln>
                <a:solidFill>
                  <a:srgbClr val="000000"/>
                </a:solidFill>
                <a:effectLst/>
                <a:uLnTx/>
                <a:uFillTx/>
                <a:latin typeface="Calibri"/>
                <a:ea typeface="DejaVu Sans"/>
                <a:cs typeface="+mn-cs"/>
              </a:rPr>
              <a:t>Période de référence: 2023-2026.</a:t>
            </a:r>
            <a:endParaRPr kumimoji="0" lang="fr-FR" sz="2400" b="1" i="0" u="none" strike="noStrike" kern="1200" cap="none" spc="-1"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1"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fr-FR" sz="2000" b="1" i="0" u="none" strike="noStrike" kern="1200" cap="none" spc="-1" normalizeH="0" baseline="0" noProof="0" dirty="0">
                <a:ln>
                  <a:noFill/>
                </a:ln>
                <a:solidFill>
                  <a:srgbClr val="000000"/>
                </a:solidFill>
                <a:effectLst/>
                <a:uLnTx/>
                <a:uFillTx/>
                <a:latin typeface="Calibri"/>
                <a:ea typeface="DejaVu Sans"/>
                <a:cs typeface="+mn-cs"/>
              </a:rPr>
              <a:t>Une gouvernance nationale </a:t>
            </a:r>
            <a:r>
              <a:rPr lang="fr-FR" sz="2000" b="1" spc="-1" dirty="0">
                <a:solidFill>
                  <a:srgbClr val="000000"/>
                </a:solidFill>
                <a:latin typeface="Calibri"/>
                <a:ea typeface="DejaVu Sans"/>
              </a:rPr>
              <a:t>composée</a:t>
            </a:r>
            <a:r>
              <a:rPr kumimoji="0" lang="fr-FR" sz="2000" b="1" i="0" u="none" strike="noStrike" kern="1200" cap="none" spc="-1" normalizeH="0" baseline="0" noProof="0" dirty="0">
                <a:ln>
                  <a:noFill/>
                </a:ln>
                <a:solidFill>
                  <a:srgbClr val="000000"/>
                </a:solidFill>
                <a:effectLst/>
                <a:uLnTx/>
                <a:uFillTx/>
                <a:latin typeface="Calibri"/>
                <a:ea typeface="DejaVu Sans"/>
                <a:cs typeface="+mn-cs"/>
              </a:rPr>
              <a:t> :</a:t>
            </a:r>
            <a:endParaRPr kumimoji="0" lang="fr-FR" sz="2000" b="1" i="0" u="none" strike="noStrike" kern="1200" cap="none" spc="-1" normalizeH="0" baseline="0" noProof="0" dirty="0">
              <a:ln>
                <a:noFill/>
              </a:ln>
              <a:solidFill>
                <a:srgbClr val="000000"/>
              </a:solidFill>
              <a:effectLst/>
              <a:uLnTx/>
              <a:uFillTx/>
              <a:latin typeface="Arial"/>
              <a:ea typeface="+mn-ea"/>
              <a:cs typeface="Arial"/>
            </a:endParaRPr>
          </a:p>
          <a:p>
            <a:pPr marL="800280" marR="0" lvl="1" indent="-343080" algn="l" defTabSz="914400" rtl="0" eaLnBrk="1" fontAlgn="auto" latinLnBrk="0" hangingPunct="1">
              <a:lnSpc>
                <a:spcPct val="100000"/>
              </a:lnSpc>
              <a:spcBef>
                <a:spcPts val="0"/>
              </a:spcBef>
              <a:spcAft>
                <a:spcPts val="0"/>
              </a:spcAft>
              <a:buClr>
                <a:srgbClr val="000000"/>
              </a:buClr>
              <a:buSzTx/>
              <a:buFont typeface="Arial"/>
              <a:buChar char="•"/>
              <a:tabLst/>
              <a:defRPr/>
            </a:pPr>
            <a:r>
              <a:rPr lang="fr-FR" sz="2000" spc="-1" dirty="0">
                <a:solidFill>
                  <a:srgbClr val="000000"/>
                </a:solidFill>
                <a:latin typeface="Calibri"/>
                <a:ea typeface="DejaVu Sans"/>
              </a:rPr>
              <a:t>d</a:t>
            </a:r>
            <a:r>
              <a:rPr kumimoji="0" lang="fr-FR" sz="2000" b="0" i="0" u="none" strike="noStrike" kern="1200" cap="none" spc="-1" normalizeH="0" baseline="0" noProof="0" dirty="0">
                <a:ln>
                  <a:noFill/>
                </a:ln>
                <a:solidFill>
                  <a:srgbClr val="000000"/>
                </a:solidFill>
                <a:effectLst/>
                <a:uLnTx/>
                <a:uFillTx/>
                <a:latin typeface="Calibri"/>
                <a:ea typeface="DejaVu Sans"/>
                <a:cs typeface="+mn-cs"/>
              </a:rPr>
              <a:t>es organisations représentatives des acteurs publics ;</a:t>
            </a:r>
            <a:endParaRPr kumimoji="0" lang="fr-FR" sz="2000" b="0" i="0" u="none" strike="noStrike" kern="1200" cap="none" spc="-1" normalizeH="0" baseline="0" noProof="0" dirty="0">
              <a:ln>
                <a:noFill/>
              </a:ln>
              <a:solidFill>
                <a:srgbClr val="000000"/>
              </a:solidFill>
              <a:effectLst/>
              <a:uLnTx/>
              <a:uFillTx/>
              <a:latin typeface="Arial"/>
              <a:ea typeface="+mn-ea"/>
              <a:cs typeface="+mn-cs"/>
            </a:endParaRPr>
          </a:p>
          <a:p>
            <a:pPr marL="800280" marR="0" lvl="1" indent="-343080" algn="l" defTabSz="914400" rtl="0" eaLnBrk="1" fontAlgn="auto" latinLnBrk="0" hangingPunct="1">
              <a:lnSpc>
                <a:spcPct val="100000"/>
              </a:lnSpc>
              <a:spcBef>
                <a:spcPts val="0"/>
              </a:spcBef>
              <a:spcAft>
                <a:spcPts val="0"/>
              </a:spcAft>
              <a:buClr>
                <a:srgbClr val="000000"/>
              </a:buClr>
              <a:buSzTx/>
              <a:buFont typeface="Arial"/>
              <a:buChar char="•"/>
              <a:tabLst/>
              <a:defRPr/>
            </a:pPr>
            <a:r>
              <a:rPr lang="fr-FR" sz="2000" spc="-1" dirty="0">
                <a:solidFill>
                  <a:srgbClr val="000000"/>
                </a:solidFill>
                <a:latin typeface="Calibri"/>
                <a:ea typeface="DejaVu Sans"/>
              </a:rPr>
              <a:t>d</a:t>
            </a:r>
            <a:r>
              <a:rPr kumimoji="0" lang="fr-FR" sz="2000" b="0" i="0" u="none" strike="noStrike" kern="1200" cap="none" spc="-1" normalizeH="0" baseline="0" noProof="0" dirty="0">
                <a:ln>
                  <a:noFill/>
                </a:ln>
                <a:solidFill>
                  <a:srgbClr val="000000"/>
                </a:solidFill>
                <a:effectLst/>
                <a:uLnTx/>
                <a:uFillTx/>
                <a:latin typeface="Calibri"/>
                <a:ea typeface="DejaVu Sans"/>
                <a:cs typeface="+mn-cs"/>
              </a:rPr>
              <a:t>es organisations représentatives des acteurs privés dans tous les secteurs (transport, grossistes, artisans, commerçants, grande distribution, déchets, etc.) ;</a:t>
            </a:r>
          </a:p>
          <a:p>
            <a:pPr marL="800280" marR="0" lvl="1" indent="-34308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fr-FR" sz="2000" b="0" i="0" u="none" strike="noStrike" kern="1200" cap="none" spc="-1" normalizeH="0" baseline="0" noProof="0" dirty="0">
                <a:ln>
                  <a:noFill/>
                </a:ln>
                <a:solidFill>
                  <a:srgbClr val="000000"/>
                </a:solidFill>
                <a:effectLst/>
                <a:uLnTx/>
                <a:uFillTx/>
                <a:latin typeface="Calibri"/>
                <a:ea typeface="+mn-ea"/>
                <a:cs typeface="+mn-cs"/>
              </a:rPr>
              <a:t>Sous la responsabilité de la DGEC et de la DGITM (Ministère de la transition écologique);</a:t>
            </a:r>
            <a:endParaRPr kumimoji="0" lang="fr-FR" sz="20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fr-FR" sz="2000" b="0" i="0" u="none" strike="noStrike" kern="1200" cap="none" spc="-1" normalizeH="0" baseline="0" noProof="0" dirty="0">
              <a:ln>
                <a:noFill/>
              </a:ln>
              <a:solidFill>
                <a:srgbClr val="000000"/>
              </a:solidFill>
              <a:effectLst/>
              <a:uLnTx/>
              <a:uFillTx/>
              <a:latin typeface="Arial"/>
              <a:ea typeface="+mn-ea"/>
              <a:cs typeface="+mn-cs"/>
            </a:endParaRPr>
          </a:p>
        </p:txBody>
      </p:sp>
      <p:sp>
        <p:nvSpPr>
          <p:cNvPr id="233" name="Rectangle 5"/>
          <p:cNvSpPr/>
          <p:nvPr/>
        </p:nvSpPr>
        <p:spPr>
          <a:xfrm>
            <a:off x="1214800" y="52920"/>
            <a:ext cx="8763018"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1" normalizeH="0" baseline="0" noProof="0" dirty="0">
                <a:ln>
                  <a:noFill/>
                </a:ln>
                <a:solidFill>
                  <a:srgbClr val="FFFFFF"/>
                </a:solidFill>
                <a:effectLst/>
                <a:uLnTx/>
                <a:uFillTx/>
                <a:latin typeface="Calibri"/>
                <a:ea typeface="DejaVu Sans"/>
                <a:cs typeface="+mn-cs"/>
              </a:rPr>
              <a:t>1.1 - Cadre général du Programme InTerLUD+</a:t>
            </a:r>
            <a:endParaRPr kumimoji="0" lang="fr-FR" sz="3600" b="0" i="0" u="none" strike="noStrike" kern="1200" cap="none" spc="-1" normalizeH="0" baseline="0" noProof="0" dirty="0">
              <a:ln>
                <a:noFill/>
              </a:ln>
              <a:solidFill>
                <a:srgbClr val="000000"/>
              </a:solidFill>
              <a:effectLst/>
              <a:uLnTx/>
              <a:uFillTx/>
              <a:latin typeface="Arial"/>
              <a:ea typeface="+mn-ea"/>
              <a:cs typeface="+mn-cs"/>
            </a:endParaRPr>
          </a:p>
        </p:txBody>
      </p:sp>
      <p:pic>
        <p:nvPicPr>
          <p:cNvPr id="2" name="object 16">
            <a:extLst>
              <a:ext uri="{FF2B5EF4-FFF2-40B4-BE49-F238E27FC236}">
                <a16:creationId xmlns:a16="http://schemas.microsoft.com/office/drawing/2014/main" id="{732E3145-A0A4-2130-AEFF-E99D74F20938}"/>
              </a:ext>
            </a:extLst>
          </p:cNvPr>
          <p:cNvPicPr/>
          <p:nvPr/>
        </p:nvPicPr>
        <p:blipFill>
          <a:blip r:embed="rId4" cstate="print"/>
          <a:stretch>
            <a:fillRect/>
          </a:stretch>
        </p:blipFill>
        <p:spPr>
          <a:xfrm>
            <a:off x="10171521" y="92350"/>
            <a:ext cx="1898276" cy="605447"/>
          </a:xfrm>
          <a:prstGeom prst="rect">
            <a:avLst/>
          </a:prstGeom>
        </p:spPr>
      </p:pic>
      <p:sp>
        <p:nvSpPr>
          <p:cNvPr id="3" name="Espace réservé du numéro de diapositive 2">
            <a:extLst>
              <a:ext uri="{FF2B5EF4-FFF2-40B4-BE49-F238E27FC236}">
                <a16:creationId xmlns:a16="http://schemas.microsoft.com/office/drawing/2014/main" id="{7426965B-77AB-1C64-22F8-C9774579C1C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E8528-8995-41C5-85C7-06E3E0B70F35}"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mage 2">
            <a:extLst>
              <a:ext uri="{FF2B5EF4-FFF2-40B4-BE49-F238E27FC236}">
                <a16:creationId xmlns:a16="http://schemas.microsoft.com/office/drawing/2014/main" id="{8A376897-616C-B187-7F3C-D855AD154153}"/>
              </a:ext>
            </a:extLst>
          </p:cNvPr>
          <p:cNvPicPr/>
          <p:nvPr/>
        </p:nvPicPr>
        <p:blipFill rotWithShape="1">
          <a:blip r:embed="rId5"/>
          <a:srcRect t="32043"/>
          <a:stretch/>
        </p:blipFill>
        <p:spPr>
          <a:xfrm>
            <a:off x="1695439" y="5408579"/>
            <a:ext cx="8158680" cy="1060305"/>
          </a:xfrm>
          <a:prstGeom prst="rect">
            <a:avLst/>
          </a:prstGeom>
          <a:ln w="0">
            <a:noFill/>
          </a:ln>
        </p:spPr>
      </p:pic>
      <p:sp>
        <p:nvSpPr>
          <p:cNvPr id="5" name="ZoneTexte 4">
            <a:extLst>
              <a:ext uri="{FF2B5EF4-FFF2-40B4-BE49-F238E27FC236}">
                <a16:creationId xmlns:a16="http://schemas.microsoft.com/office/drawing/2014/main" id="{85C9B6B3-B706-662C-9AB3-8620EC360C67}"/>
              </a:ext>
            </a:extLst>
          </p:cNvPr>
          <p:cNvSpPr txBox="1"/>
          <p:nvPr/>
        </p:nvSpPr>
        <p:spPr>
          <a:xfrm>
            <a:off x="1695439" y="4940578"/>
            <a:ext cx="3806427" cy="369332"/>
          </a:xfrm>
          <a:prstGeom prst="rect">
            <a:avLst/>
          </a:prstGeom>
          <a:noFill/>
        </p:spPr>
        <p:txBody>
          <a:bodyPr wrap="none" rtlCol="0">
            <a:spAutoFit/>
          </a:bodyPr>
          <a:lstStyle/>
          <a:p>
            <a:r>
              <a:rPr lang="fr-FR" b="1" dirty="0"/>
              <a:t>InTerLUD+, un programme porté par </a:t>
            </a:r>
            <a:r>
              <a:rPr lang="fr-FR" dirty="0"/>
              <a:t>: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98A48B9-816A-3FFA-594B-CC3779538131}"/>
              </a:ext>
            </a:extLst>
          </p:cNvPr>
          <p:cNvPicPr>
            <a:picLocks noChangeAspect="1" noChangeArrowheads="1"/>
          </p:cNvPicPr>
          <p:nvPr/>
        </p:nvPicPr>
        <p:blipFill>
          <a:blip r:embed="rId4">
            <a:alphaModFix amt="20000"/>
          </a:blip>
          <a:srcRect l="17100" t="14545" r="22466" b="4287"/>
          <a:stretch/>
        </p:blipFill>
        <p:spPr bwMode="auto">
          <a:xfrm>
            <a:off x="3361926" y="2318666"/>
            <a:ext cx="5055177" cy="4797424"/>
          </a:xfrm>
          <a:prstGeom prst="rect">
            <a:avLst/>
          </a:prstGeom>
          <a:noFill/>
          <a:ln>
            <a:noFill/>
          </a:ln>
        </p:spPr>
      </p:pic>
      <p:sp>
        <p:nvSpPr>
          <p:cNvPr id="579" name="CustomShape 1"/>
          <p:cNvSpPr/>
          <p:nvPr/>
        </p:nvSpPr>
        <p:spPr>
          <a:xfrm>
            <a:off x="11577960" y="6605280"/>
            <a:ext cx="225000" cy="205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l" defTabSz="609493" rtl="0" eaLnBrk="1" fontAlgn="auto" latinLnBrk="0" hangingPunct="1">
              <a:lnSpc>
                <a:spcPct val="93000"/>
              </a:lnSpc>
              <a:spcBef>
                <a:spcPts val="400"/>
              </a:spcBef>
              <a:spcAft>
                <a:spcPts val="0"/>
              </a:spcAft>
              <a:buClrTx/>
              <a:buSzTx/>
              <a:buFontTx/>
              <a:buNone/>
              <a:tabLst/>
              <a:defRPr/>
            </a:pPr>
            <a:endParaRPr kumimoji="0" lang="fr-FR" sz="800" b="0" i="0" u="none" strike="noStrike" kern="1200" cap="none" spc="-1" normalizeH="0" baseline="0" noProof="0" dirty="0">
              <a:ln>
                <a:noFill/>
              </a:ln>
              <a:solidFill>
                <a:prstClr val="black"/>
              </a:solidFill>
              <a:effectLst/>
              <a:uLnTx/>
              <a:uFillTx/>
              <a:latin typeface="Arial"/>
              <a:ea typeface="+mn-ea"/>
              <a:cs typeface="+mn-cs"/>
            </a:endParaRPr>
          </a:p>
        </p:txBody>
      </p:sp>
      <p:sp>
        <p:nvSpPr>
          <p:cNvPr id="592" name="CustomShape 9"/>
          <p:cNvSpPr/>
          <p:nvPr/>
        </p:nvSpPr>
        <p:spPr>
          <a:xfrm>
            <a:off x="993365" y="80245"/>
            <a:ext cx="923472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1" normalizeH="0" baseline="0" noProof="0" dirty="0">
                <a:ln>
                  <a:noFill/>
                </a:ln>
                <a:solidFill>
                  <a:srgbClr val="FFFFFF"/>
                </a:solidFill>
                <a:effectLst/>
                <a:uLnTx/>
                <a:uFillTx/>
                <a:latin typeface="Calibri"/>
                <a:ea typeface="+mn-ea"/>
                <a:cs typeface="+mn-cs"/>
              </a:rPr>
              <a:t>1.2 - Les objectifs du programme</a:t>
            </a:r>
          </a:p>
        </p:txBody>
      </p:sp>
      <p:pic>
        <p:nvPicPr>
          <p:cNvPr id="2" name="object 16">
            <a:extLst>
              <a:ext uri="{FF2B5EF4-FFF2-40B4-BE49-F238E27FC236}">
                <a16:creationId xmlns:a16="http://schemas.microsoft.com/office/drawing/2014/main" id="{0280BF94-D1F1-470F-3EAA-2F6F34F07945}"/>
              </a:ext>
            </a:extLst>
          </p:cNvPr>
          <p:cNvPicPr/>
          <p:nvPr/>
        </p:nvPicPr>
        <p:blipFill>
          <a:blip r:embed="rId5" cstate="print"/>
          <a:stretch>
            <a:fillRect/>
          </a:stretch>
        </p:blipFill>
        <p:spPr>
          <a:xfrm>
            <a:off x="10315956" y="160020"/>
            <a:ext cx="1763268" cy="498347"/>
          </a:xfrm>
          <a:prstGeom prst="rect">
            <a:avLst/>
          </a:prstGeom>
        </p:spPr>
      </p:pic>
      <p:sp>
        <p:nvSpPr>
          <p:cNvPr id="6" name="Rectangle : coins arrondis 5">
            <a:extLst>
              <a:ext uri="{FF2B5EF4-FFF2-40B4-BE49-F238E27FC236}">
                <a16:creationId xmlns:a16="http://schemas.microsoft.com/office/drawing/2014/main" id="{7E3C721F-72CF-0E35-19AD-EA192F2B762A}"/>
              </a:ext>
            </a:extLst>
          </p:cNvPr>
          <p:cNvSpPr/>
          <p:nvPr/>
        </p:nvSpPr>
        <p:spPr bwMode="auto">
          <a:xfrm>
            <a:off x="7632050" y="1110708"/>
            <a:ext cx="3623730" cy="3070975"/>
          </a:xfrm>
          <a:prstGeom prst="roundRect">
            <a:avLst>
              <a:gd name="adj" fmla="val 16667"/>
            </a:avLst>
          </a:prstGeom>
          <a:solidFill>
            <a:schemeClr val="bg1"/>
          </a:solidFill>
          <a:ln w="28575">
            <a:solidFill>
              <a:srgbClr val="2EA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 coins arrondis 6">
            <a:extLst>
              <a:ext uri="{FF2B5EF4-FFF2-40B4-BE49-F238E27FC236}">
                <a16:creationId xmlns:a16="http://schemas.microsoft.com/office/drawing/2014/main" id="{8B0409B2-2A6E-B5C3-DE33-4B26FE9DEFA6}"/>
              </a:ext>
            </a:extLst>
          </p:cNvPr>
          <p:cNvSpPr/>
          <p:nvPr/>
        </p:nvSpPr>
        <p:spPr bwMode="auto">
          <a:xfrm>
            <a:off x="837348" y="1202295"/>
            <a:ext cx="3186113" cy="5412914"/>
          </a:xfrm>
          <a:prstGeom prst="roundRect">
            <a:avLst>
              <a:gd name="adj" fmla="val 16667"/>
            </a:avLst>
          </a:prstGeom>
          <a:noFill/>
          <a:ln w="28575">
            <a:solidFill>
              <a:srgbClr val="3AA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40693C50-3244-28E9-727F-4A71D7EDD975}"/>
              </a:ext>
            </a:extLst>
          </p:cNvPr>
          <p:cNvSpPr txBox="1"/>
          <p:nvPr/>
        </p:nvSpPr>
        <p:spPr bwMode="auto">
          <a:xfrm>
            <a:off x="766277" y="3464966"/>
            <a:ext cx="3186113" cy="3046988"/>
          </a:xfrm>
          <a:prstGeom prst="rect">
            <a:avLst/>
          </a:prstGeom>
          <a:noFill/>
          <a:ln>
            <a:noFill/>
          </a:ln>
        </p:spPr>
        <p:txBody>
          <a:bodyPr wrap="square" rtlCol="0">
            <a:spAutoFit/>
          </a:bodyPr>
          <a:lstStyle/>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20 NOUVEAUX TERRITOIRES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engagés​</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61 CHARTES finalisées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à la fin du programme ​</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3 000 REPRESENTANTS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d’acteurs économiques impliqués dans les concertations</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61 TERRITOIRES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accompagnés dans la mise en œuvre de leur charte ​</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120 ACTIONS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opérationnelles dans les territoires </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259321EA-ED44-FFFD-4C34-2B8539751385}"/>
              </a:ext>
            </a:extLst>
          </p:cNvPr>
          <p:cNvSpPr txBox="1"/>
          <p:nvPr/>
        </p:nvSpPr>
        <p:spPr bwMode="auto">
          <a:xfrm>
            <a:off x="7550787" y="3049467"/>
            <a:ext cx="3239165" cy="830997"/>
          </a:xfrm>
          <a:prstGeom prst="rect">
            <a:avLst/>
          </a:prstGeom>
          <a:noFill/>
          <a:ln>
            <a:noFill/>
          </a:ln>
        </p:spPr>
        <p:txBody>
          <a:bodyPr wrap="square" lIns="91440" tIns="45720" rIns="91440" bIns="45720" rtlCol="0" anchor="t">
            <a:spAutoFit/>
          </a:bodyPr>
          <a:lstStyle>
            <a:defPPr>
              <a:defRPr lang="fr-FR"/>
            </a:defPPr>
          </a:lstStyle>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Création d’un </a:t>
            </a: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CENTRE DE RESSOURCES partenarial et pérenne</a:t>
            </a: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0" name="ZoneTexte 9">
            <a:extLst>
              <a:ext uri="{FF2B5EF4-FFF2-40B4-BE49-F238E27FC236}">
                <a16:creationId xmlns:a16="http://schemas.microsoft.com/office/drawing/2014/main" id="{7BB76D53-CB74-D99B-CE7B-64EC4EBAE498}"/>
              </a:ext>
            </a:extLst>
          </p:cNvPr>
          <p:cNvSpPr txBox="1"/>
          <p:nvPr/>
        </p:nvSpPr>
        <p:spPr bwMode="auto">
          <a:xfrm>
            <a:off x="989077" y="1271331"/>
            <a:ext cx="2832880" cy="1477328"/>
          </a:xfrm>
          <a:prstGeom prst="rect">
            <a:avLst/>
          </a:prstGeom>
          <a:noFill/>
        </p:spPr>
        <p:txBody>
          <a:bodyPr wrap="square">
            <a:spAutoFit/>
          </a:bodyPr>
          <a:lstStyle/>
          <a:p>
            <a:pPr marL="0" marR="0" lvl="0" indent="0" algn="just" defTabSz="60949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3AA9A5"/>
                </a:solidFill>
                <a:effectLst/>
                <a:uLnTx/>
                <a:uFillTx/>
                <a:latin typeface="Calibri" panose="020F0502020204030204"/>
                <a:ea typeface="+mn-ea"/>
                <a:cs typeface="+mn-cs"/>
              </a:rPr>
              <a:t>VOLET 1 :  ACCOMPAGNER 61 territoires urbains dans l’élaboration de chartes LUD et la mise en œuvre de 120 actions opérationnelles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8EE0FA9E-C1D0-D22C-CA74-2C8FCDFDB359}"/>
              </a:ext>
            </a:extLst>
          </p:cNvPr>
          <p:cNvSpPr txBox="1"/>
          <p:nvPr/>
        </p:nvSpPr>
        <p:spPr bwMode="auto">
          <a:xfrm>
            <a:off x="7632050" y="1263183"/>
            <a:ext cx="3623730" cy="1477328"/>
          </a:xfrm>
          <a:prstGeom prst="rect">
            <a:avLst/>
          </a:prstGeom>
          <a:noFill/>
        </p:spPr>
        <p:txBody>
          <a:bodyPr wrap="square">
            <a:spAutoFit/>
          </a:bodyPr>
          <a:lstStyle>
            <a:defPPr>
              <a:defRPr lang="fr-FR"/>
            </a:defPPr>
            <a:lvl1pPr indent="0" algn="just">
              <a:buNone/>
              <a:defRPr b="1">
                <a:solidFill>
                  <a:srgbClr val="3AA9A5"/>
                </a:solidFill>
              </a:defRPr>
            </a:lvl1p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EAC68"/>
                </a:solidFill>
                <a:effectLst/>
                <a:uLnTx/>
                <a:uFillTx/>
                <a:latin typeface="Calibri" panose="020F0502020204030204"/>
                <a:ea typeface="+mn-ea"/>
                <a:cs typeface="+mn-cs"/>
              </a:rPr>
              <a:t>VOLET 3 : PRÉPARER l’avenir en construisant l’accompagnement des territoires dans la durée par la création d’un centre de ressource innovant</a:t>
            </a:r>
            <a:endParaRPr kumimoji="0" sz="2400" b="1" i="0" u="none" strike="noStrike" kern="1200" cap="none" spc="0" normalizeH="0" baseline="0" noProof="0">
              <a:ln>
                <a:noFill/>
              </a:ln>
              <a:solidFill>
                <a:srgbClr val="3AA9A5"/>
              </a:solidFill>
              <a:effectLst/>
              <a:uLnTx/>
              <a:uFillTx/>
              <a:latin typeface="Calibri" panose="020F0502020204030204"/>
              <a:ea typeface="+mn-ea"/>
              <a:cs typeface="+mn-cs"/>
            </a:endParaRPr>
          </a:p>
        </p:txBody>
      </p:sp>
      <p:pic>
        <p:nvPicPr>
          <p:cNvPr id="12" name="Graphique 5" descr="Mille avec un remplissage uni">
            <a:extLst>
              <a:ext uri="{FF2B5EF4-FFF2-40B4-BE49-F238E27FC236}">
                <a16:creationId xmlns:a16="http://schemas.microsoft.com/office/drawing/2014/main" id="{C987C8BB-4EFA-5432-8053-089B0DA1806A}"/>
              </a:ext>
            </a:extLst>
          </p:cNvPr>
          <p:cNvPicPr>
            <a:picLocks noChangeAspect="1"/>
          </p:cNvPicPr>
          <p:nvPr/>
        </p:nvPicPr>
        <p:blipFill>
          <a:blip r:embed="rId6"/>
          <a:stretch/>
        </p:blipFill>
        <p:spPr bwMode="auto">
          <a:xfrm>
            <a:off x="2019865" y="2736077"/>
            <a:ext cx="751916" cy="751916"/>
          </a:xfrm>
          <a:prstGeom prst="rect">
            <a:avLst/>
          </a:prstGeom>
        </p:spPr>
      </p:pic>
      <p:pic>
        <p:nvPicPr>
          <p:cNvPr id="13" name="Graphique 6" descr="Mille avec un remplissage uni">
            <a:extLst>
              <a:ext uri="{FF2B5EF4-FFF2-40B4-BE49-F238E27FC236}">
                <a16:creationId xmlns:a16="http://schemas.microsoft.com/office/drawing/2014/main" id="{5DFC5063-BD4E-BF21-6EF0-B7B0A7587D3C}"/>
              </a:ext>
            </a:extLst>
          </p:cNvPr>
          <p:cNvPicPr>
            <a:picLocks noChangeAspect="1"/>
          </p:cNvPicPr>
          <p:nvPr/>
        </p:nvPicPr>
        <p:blipFill>
          <a:blip r:embed="rId7"/>
          <a:stretch/>
        </p:blipFill>
        <p:spPr bwMode="auto">
          <a:xfrm>
            <a:off x="5235623" y="2753673"/>
            <a:ext cx="750204" cy="750204"/>
          </a:xfrm>
          <a:prstGeom prst="rect">
            <a:avLst/>
          </a:prstGeom>
        </p:spPr>
      </p:pic>
      <p:graphicFrame>
        <p:nvGraphicFramePr>
          <p:cNvPr id="14" name="Graphique 13">
            <a:extLst>
              <a:ext uri="{FF2B5EF4-FFF2-40B4-BE49-F238E27FC236}">
                <a16:creationId xmlns:a16="http://schemas.microsoft.com/office/drawing/2014/main" id="{D1BC527D-1A84-1D14-E261-1F13DA10446B}"/>
              </a:ext>
            </a:extLst>
          </p:cNvPr>
          <p:cNvGraphicFramePr>
            <a:graphicFrameLocks/>
          </p:cNvGraphicFramePr>
          <p:nvPr/>
        </p:nvGraphicFramePr>
        <p:xfrm>
          <a:off x="2029559" y="5616560"/>
          <a:ext cx="954367" cy="1374488"/>
        </p:xfrm>
        <a:graphic>
          <a:graphicData uri="http://schemas.openxmlformats.org/drawingml/2006/chart">
            <c:chart xmlns:c="http://schemas.openxmlformats.org/drawingml/2006/chart" xmlns:r="http://schemas.openxmlformats.org/officeDocument/2006/relationships" r:id="rId8"/>
          </a:graphicData>
        </a:graphic>
      </p:graphicFrame>
      <p:sp>
        <p:nvSpPr>
          <p:cNvPr id="15" name="ZoneTexte 14">
            <a:extLst>
              <a:ext uri="{FF2B5EF4-FFF2-40B4-BE49-F238E27FC236}">
                <a16:creationId xmlns:a16="http://schemas.microsoft.com/office/drawing/2014/main" id="{BA3CC02F-8AE0-AD55-3991-E8F966B17002}"/>
              </a:ext>
            </a:extLst>
          </p:cNvPr>
          <p:cNvSpPr txBox="1"/>
          <p:nvPr/>
        </p:nvSpPr>
        <p:spPr bwMode="auto">
          <a:xfrm>
            <a:off x="4191724" y="3749259"/>
            <a:ext cx="2795835" cy="2554545"/>
          </a:xfrm>
          <a:prstGeom prst="rect">
            <a:avLst/>
          </a:prstGeom>
          <a:noFill/>
          <a:ln>
            <a:noFill/>
          </a:ln>
        </p:spPr>
        <p:txBody>
          <a:bodyPr wrap="square" rtlCol="0">
            <a:spAutoFit/>
          </a:bodyPr>
          <a:lstStyle>
            <a:defPPr>
              <a:defRPr lang="fr-FR"/>
            </a:defPPr>
          </a:lstStyle>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6 PROJETS INNOVANTS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accompagnés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7 PARCOURS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de formation créés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700 ACTEURS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privés et publics formés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40 RENCONTRES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organisées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1 FAQ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créée</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2 ETUDES DE LOGISTIQUE URBAINE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réalisées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 coins arrondis 15">
            <a:extLst>
              <a:ext uri="{FF2B5EF4-FFF2-40B4-BE49-F238E27FC236}">
                <a16:creationId xmlns:a16="http://schemas.microsoft.com/office/drawing/2014/main" id="{B27B4610-364B-288B-CB8C-8A9A692653DF}"/>
              </a:ext>
            </a:extLst>
          </p:cNvPr>
          <p:cNvSpPr/>
          <p:nvPr/>
        </p:nvSpPr>
        <p:spPr bwMode="auto">
          <a:xfrm>
            <a:off x="4210291" y="1110708"/>
            <a:ext cx="3203225" cy="5452956"/>
          </a:xfrm>
          <a:prstGeom prst="roundRect">
            <a:avLst>
              <a:gd name="adj" fmla="val 16667"/>
            </a:avLst>
          </a:prstGeom>
          <a:noFill/>
          <a:ln w="28575">
            <a:solidFill>
              <a:srgbClr val="F7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1E19DE5E-939B-3ACB-54D5-66456BE19BC5}"/>
              </a:ext>
            </a:extLst>
          </p:cNvPr>
          <p:cNvSpPr txBox="1"/>
          <p:nvPr/>
        </p:nvSpPr>
        <p:spPr bwMode="auto">
          <a:xfrm>
            <a:off x="4494677" y="1357844"/>
            <a:ext cx="2540692" cy="1200329"/>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7A600"/>
                </a:solidFill>
                <a:effectLst/>
                <a:uLnTx/>
                <a:uFillTx/>
                <a:latin typeface="Calibri" panose="020F0502020204030204"/>
                <a:ea typeface="+mn-ea"/>
                <a:cs typeface="+mn-cs"/>
              </a:rPr>
              <a:t>VOLET 2 : ACCÉLÉRER les transitions en partant du besoin des acteurs et en soutenant l’action</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 coins arrondis 33">
            <a:extLst>
              <a:ext uri="{FF2B5EF4-FFF2-40B4-BE49-F238E27FC236}">
                <a16:creationId xmlns:a16="http://schemas.microsoft.com/office/drawing/2014/main" id="{C7CA5A77-C082-B7CD-4307-B6FED497C9A3}"/>
              </a:ext>
            </a:extLst>
          </p:cNvPr>
          <p:cNvSpPr/>
          <p:nvPr/>
        </p:nvSpPr>
        <p:spPr bwMode="auto">
          <a:xfrm>
            <a:off x="7632050" y="4379442"/>
            <a:ext cx="3623730" cy="2174006"/>
          </a:xfrm>
          <a:prstGeom prst="roundRect">
            <a:avLst>
              <a:gd name="adj" fmla="val 16667"/>
            </a:avLst>
          </a:prstGeom>
          <a:solidFill>
            <a:schemeClr val="bg1"/>
          </a:solidFill>
          <a:ln w="28575">
            <a:solidFill>
              <a:srgbClr val="2EA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ZoneTexte 19">
            <a:extLst>
              <a:ext uri="{FF2B5EF4-FFF2-40B4-BE49-F238E27FC236}">
                <a16:creationId xmlns:a16="http://schemas.microsoft.com/office/drawing/2014/main" id="{94745DF6-66E3-2018-AC80-08959CBA3C9F}"/>
              </a:ext>
            </a:extLst>
          </p:cNvPr>
          <p:cNvSpPr txBox="1"/>
          <p:nvPr/>
        </p:nvSpPr>
        <p:spPr bwMode="auto">
          <a:xfrm>
            <a:off x="7835925" y="4421536"/>
            <a:ext cx="3283339" cy="646331"/>
          </a:xfrm>
          <a:prstGeom prst="rect">
            <a:avLst/>
          </a:prstGeom>
          <a:noFill/>
        </p:spPr>
        <p:txBody>
          <a:bodyPr wrap="square">
            <a:spAutoFit/>
          </a:bodyPr>
          <a:lstStyle>
            <a:defPPr>
              <a:defRPr lang="fr-FR"/>
            </a:defPPr>
            <a:lvl1pPr indent="0" algn="just">
              <a:buNone/>
              <a:defRPr b="1">
                <a:solidFill>
                  <a:srgbClr val="3AA9A5"/>
                </a:solidFill>
              </a:defRPr>
            </a:lvl1p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EAC68"/>
                </a:solidFill>
                <a:effectLst/>
                <a:uLnTx/>
                <a:uFillTx/>
                <a:latin typeface="Calibri" panose="020F0502020204030204"/>
                <a:ea typeface="+mn-ea"/>
                <a:cs typeface="+mn-cs"/>
              </a:rPr>
              <a:t>Volet transversal : communiquer et évaluation </a:t>
            </a:r>
            <a:endParaRPr kumimoji="0" sz="2400" b="1" i="0" u="none" strike="noStrike" kern="1200" cap="none" spc="0" normalizeH="0" baseline="0" noProof="0">
              <a:ln>
                <a:noFill/>
              </a:ln>
              <a:solidFill>
                <a:srgbClr val="3AA9A5"/>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28F436F4-9AEC-A1D5-CB1D-E5C9618E0CD2}"/>
              </a:ext>
            </a:extLst>
          </p:cNvPr>
          <p:cNvSpPr txBox="1"/>
          <p:nvPr/>
        </p:nvSpPr>
        <p:spPr bwMode="auto">
          <a:xfrm>
            <a:off x="7757653" y="5293058"/>
            <a:ext cx="3623725" cy="1077218"/>
          </a:xfrm>
          <a:prstGeom prst="rect">
            <a:avLst/>
          </a:prstGeom>
          <a:noFill/>
          <a:ln>
            <a:noFill/>
          </a:ln>
        </p:spPr>
        <p:txBody>
          <a:bodyPr wrap="square" lIns="91440" tIns="45720" rIns="91440" bIns="45720" rtlCol="0" anchor="t">
            <a:spAutoFit/>
          </a:bodyPr>
          <a:lstStyle>
            <a:defPPr>
              <a:defRPr lang="fr-FR"/>
            </a:defPPr>
          </a:lstStyle>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12 salons nationaux et régionaux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organisés</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4  Evènements nationaux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organisés</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609493" rtl="0" eaLnBrk="1" fontAlgn="auto" latinLnBrk="0" hangingPunct="1">
              <a:lnSpc>
                <a:spcPct val="100000"/>
              </a:lnSpc>
              <a:spcBef>
                <a:spcPts val="0"/>
              </a:spcBef>
              <a:spcAft>
                <a:spcPts val="0"/>
              </a:spcAft>
              <a:buClrTx/>
              <a:buSzTx/>
              <a:buFont typeface="Wingdings"/>
              <a:buChar char="ü"/>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1 rapport d’évaluation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consolidé</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B7425E53-C01B-0DA7-49B0-4096682B1F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E8528-8995-41C5-85C7-06E3E0B70F35}"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040206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9038B7D-76EF-453D-9DF4-7BCDE462754B}"/>
              </a:ext>
            </a:extLst>
          </p:cNvPr>
          <p:cNvPicPr>
            <a:picLocks noChangeAspect="1"/>
          </p:cNvPicPr>
          <p:nvPr/>
        </p:nvPicPr>
        <p:blipFill rotWithShape="1">
          <a:blip r:embed="rId4">
            <a:extLst>
              <a:ext uri="{28A0092B-C50C-407E-A947-70E740481C1C}">
                <a14:useLocalDpi xmlns:a14="http://schemas.microsoft.com/office/drawing/2010/main" val="0"/>
              </a:ext>
            </a:extLst>
          </a:blip>
          <a:srcRect t="75016"/>
          <a:stretch/>
        </p:blipFill>
        <p:spPr>
          <a:xfrm>
            <a:off x="0" y="-103563"/>
            <a:ext cx="12234672" cy="992550"/>
          </a:xfrm>
          <a:prstGeom prst="rect">
            <a:avLst/>
          </a:prstGeom>
        </p:spPr>
      </p:pic>
      <p:pic>
        <p:nvPicPr>
          <p:cNvPr id="16" name="Image 15">
            <a:extLst>
              <a:ext uri="{FF2B5EF4-FFF2-40B4-BE49-F238E27FC236}">
                <a16:creationId xmlns:a16="http://schemas.microsoft.com/office/drawing/2014/main" id="{D415D75D-0313-49D8-9523-1C8D96AB7F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080594">
            <a:off x="11389545" y="5285106"/>
            <a:ext cx="1275636" cy="1265121"/>
          </a:xfrm>
          <a:prstGeom prst="rect">
            <a:avLst/>
          </a:prstGeom>
        </p:spPr>
      </p:pic>
      <p:sp>
        <p:nvSpPr>
          <p:cNvPr id="18" name="Rectangle 17">
            <a:extLst>
              <a:ext uri="{FF2B5EF4-FFF2-40B4-BE49-F238E27FC236}">
                <a16:creationId xmlns:a16="http://schemas.microsoft.com/office/drawing/2014/main" id="{4E97EE91-6F74-448E-8128-D99DA1C84847}"/>
              </a:ext>
            </a:extLst>
          </p:cNvPr>
          <p:cNvSpPr/>
          <p:nvPr/>
        </p:nvSpPr>
        <p:spPr>
          <a:xfrm>
            <a:off x="989616" y="158332"/>
            <a:ext cx="89386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FFFF"/>
                </a:solidFill>
                <a:effectLst/>
                <a:uLnTx/>
                <a:uFillTx/>
                <a:latin typeface="HelveticaNeue-Bold"/>
                <a:ea typeface="DejaVu Sans"/>
                <a:cs typeface="DejaVu Sans"/>
              </a:rPr>
              <a:t>Axes transverses pour </a:t>
            </a:r>
            <a:r>
              <a:rPr kumimoji="0" lang="fr-FR" sz="2800" b="1" i="0" u="none" strike="noStrike" kern="1200" cap="none" spc="0" normalizeH="0" baseline="0" noProof="0" dirty="0">
                <a:ln>
                  <a:noFill/>
                </a:ln>
                <a:solidFill>
                  <a:srgbClr val="FFFFFF"/>
                </a:solidFill>
                <a:effectLst/>
                <a:uLnTx/>
                <a:uFillTx/>
                <a:latin typeface="HelveticaNeue-Bold"/>
                <a:ea typeface="DejaVu Sans"/>
                <a:cs typeface="DejaVu Sans"/>
              </a:rPr>
              <a:t>accompagner au changement</a:t>
            </a:r>
            <a:endParaRPr kumimoji="0" lang="fr-FR" sz="2800" b="0" i="0" u="none" strike="noStrike" kern="1200" cap="none" spc="0" normalizeH="0" baseline="0" noProof="0" dirty="0">
              <a:ln>
                <a:noFill/>
              </a:ln>
              <a:solidFill>
                <a:srgbClr val="000000"/>
              </a:solidFill>
              <a:effectLst/>
              <a:uLnTx/>
              <a:uFillTx/>
              <a:latin typeface="Arial"/>
              <a:ea typeface="DejaVu Sans"/>
              <a:cs typeface="DejaVu Sans"/>
            </a:endParaRPr>
          </a:p>
        </p:txBody>
      </p:sp>
      <p:pic>
        <p:nvPicPr>
          <p:cNvPr id="24" name="Image 23">
            <a:extLst>
              <a:ext uri="{FF2B5EF4-FFF2-40B4-BE49-F238E27FC236}">
                <a16:creationId xmlns:a16="http://schemas.microsoft.com/office/drawing/2014/main" id="{6DDAAC98-3B3D-4ACD-91EC-3BC0B4295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097212">
            <a:off x="-1025664" y="-1197671"/>
            <a:ext cx="2570918" cy="2552066"/>
          </a:xfrm>
          <a:prstGeom prst="rect">
            <a:avLst/>
          </a:prstGeom>
        </p:spPr>
      </p:pic>
      <p:sp>
        <p:nvSpPr>
          <p:cNvPr id="2" name="Google Shape;250;p19">
            <a:extLst>
              <a:ext uri="{FF2B5EF4-FFF2-40B4-BE49-F238E27FC236}">
                <a16:creationId xmlns:a16="http://schemas.microsoft.com/office/drawing/2014/main" id="{CB089F34-2172-259F-6E98-43F76D6EBDBB}"/>
              </a:ext>
            </a:extLst>
          </p:cNvPr>
          <p:cNvSpPr/>
          <p:nvPr/>
        </p:nvSpPr>
        <p:spPr>
          <a:xfrm>
            <a:off x="2087605" y="2500566"/>
            <a:ext cx="1537948" cy="1394605"/>
          </a:xfrm>
          <a:custGeom>
            <a:avLst/>
            <a:gdLst/>
            <a:ahLst/>
            <a:cxnLst/>
            <a:rect l="l" t="t" r="r" b="b"/>
            <a:pathLst>
              <a:path w="34315" h="34315" extrusionOk="0">
                <a:moveTo>
                  <a:pt x="17158" y="0"/>
                </a:moveTo>
                <a:cubicBezTo>
                  <a:pt x="7699" y="0"/>
                  <a:pt x="1" y="7699"/>
                  <a:pt x="1" y="17157"/>
                </a:cubicBezTo>
                <a:cubicBezTo>
                  <a:pt x="1" y="26652"/>
                  <a:pt x="7699" y="34314"/>
                  <a:pt x="17158" y="34314"/>
                </a:cubicBezTo>
                <a:cubicBezTo>
                  <a:pt x="26616" y="34314"/>
                  <a:pt x="34315" y="26652"/>
                  <a:pt x="34315" y="17157"/>
                </a:cubicBezTo>
                <a:cubicBezTo>
                  <a:pt x="34315" y="7699"/>
                  <a:pt x="26616" y="0"/>
                  <a:pt x="17158" y="0"/>
                </a:cubicBezTo>
                <a:close/>
              </a:path>
            </a:pathLst>
          </a:custGeom>
          <a:solidFill>
            <a:srgbClr val="F8A602">
              <a:alpha val="730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000000"/>
              </a:solidFill>
              <a:effectLst/>
              <a:uLnTx/>
              <a:uFillTx/>
              <a:latin typeface="Arial"/>
              <a:ea typeface="DejaVu Sans"/>
              <a:cs typeface="DejaVu Sans"/>
            </a:endParaRPr>
          </a:p>
        </p:txBody>
      </p:sp>
      <p:grpSp>
        <p:nvGrpSpPr>
          <p:cNvPr id="3" name="Google Shape;256;p19">
            <a:extLst>
              <a:ext uri="{FF2B5EF4-FFF2-40B4-BE49-F238E27FC236}">
                <a16:creationId xmlns:a16="http://schemas.microsoft.com/office/drawing/2014/main" id="{3205A2C9-4F55-7B90-E9B7-C198B18CA356}"/>
              </a:ext>
            </a:extLst>
          </p:cNvPr>
          <p:cNvGrpSpPr/>
          <p:nvPr/>
        </p:nvGrpSpPr>
        <p:grpSpPr>
          <a:xfrm>
            <a:off x="397653" y="1349538"/>
            <a:ext cx="4033156" cy="1522759"/>
            <a:chOff x="524709" y="1523578"/>
            <a:chExt cx="3024867" cy="1142069"/>
          </a:xfrm>
        </p:grpSpPr>
        <p:sp>
          <p:nvSpPr>
            <p:cNvPr id="4" name="Google Shape;257;p19">
              <a:extLst>
                <a:ext uri="{FF2B5EF4-FFF2-40B4-BE49-F238E27FC236}">
                  <a16:creationId xmlns:a16="http://schemas.microsoft.com/office/drawing/2014/main" id="{61FBABE5-4FEC-7F5B-990A-C925F009006D}"/>
                </a:ext>
              </a:extLst>
            </p:cNvPr>
            <p:cNvSpPr txBox="1"/>
            <p:nvPr/>
          </p:nvSpPr>
          <p:spPr>
            <a:xfrm>
              <a:off x="560685" y="1900647"/>
              <a:ext cx="1980974" cy="765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Création et déploiement </a:t>
              </a:r>
              <a:r>
                <a:rPr kumimoji="0" lang="fr-FR" sz="1800" b="1"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de parcours de formation</a:t>
              </a:r>
            </a:p>
          </p:txBody>
        </p:sp>
        <p:sp>
          <p:nvSpPr>
            <p:cNvPr id="5" name="Google Shape;258;p19">
              <a:extLst>
                <a:ext uri="{FF2B5EF4-FFF2-40B4-BE49-F238E27FC236}">
                  <a16:creationId xmlns:a16="http://schemas.microsoft.com/office/drawing/2014/main" id="{59D418CC-0D5E-8BA4-A80A-0B4DC28EB2FC}"/>
                </a:ext>
              </a:extLst>
            </p:cNvPr>
            <p:cNvSpPr txBox="1"/>
            <p:nvPr/>
          </p:nvSpPr>
          <p:spPr>
            <a:xfrm>
              <a:off x="524709" y="1523578"/>
              <a:ext cx="3024867" cy="3546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67" b="1" i="0" u="none" strike="noStrike" kern="1200" cap="none" spc="0" normalizeH="0" baseline="0" noProof="0" dirty="0">
                  <a:ln>
                    <a:noFill/>
                  </a:ln>
                  <a:solidFill>
                    <a:srgbClr val="F8A602"/>
                  </a:solidFill>
                  <a:effectLst/>
                  <a:uLnTx/>
                  <a:uFillTx/>
                  <a:latin typeface="Arial"/>
                  <a:ea typeface="Fira Sans Extra Condensed Medium"/>
                  <a:cs typeface="Fira Sans Extra Condensed Medium"/>
                  <a:sym typeface="Fira Sans Extra Condensed Medium"/>
                </a:rPr>
                <a:t>7 PARCOURS DE FORMATION </a:t>
              </a:r>
            </a:p>
          </p:txBody>
        </p:sp>
      </p:grpSp>
      <p:cxnSp>
        <p:nvCxnSpPr>
          <p:cNvPr id="6" name="Google Shape;259;p19">
            <a:extLst>
              <a:ext uri="{FF2B5EF4-FFF2-40B4-BE49-F238E27FC236}">
                <a16:creationId xmlns:a16="http://schemas.microsoft.com/office/drawing/2014/main" id="{495A5D04-6957-F981-619E-949304F9CCE0}"/>
              </a:ext>
            </a:extLst>
          </p:cNvPr>
          <p:cNvCxnSpPr>
            <a:cxnSpLocks/>
          </p:cNvCxnSpPr>
          <p:nvPr/>
        </p:nvCxnSpPr>
        <p:spPr>
          <a:xfrm flipH="1">
            <a:off x="3157892" y="1963012"/>
            <a:ext cx="167920" cy="364759"/>
          </a:xfrm>
          <a:prstGeom prst="straightConnector1">
            <a:avLst/>
          </a:prstGeom>
          <a:noFill/>
          <a:ln w="19050" cap="flat" cmpd="sng">
            <a:solidFill>
              <a:srgbClr val="F8A602"/>
            </a:solidFill>
            <a:prstDash val="solid"/>
            <a:round/>
            <a:headEnd type="oval" w="med" len="med"/>
            <a:tailEnd type="none" w="med" len="med"/>
          </a:ln>
        </p:spPr>
      </p:cxnSp>
      <p:sp>
        <p:nvSpPr>
          <p:cNvPr id="7" name="Google Shape;262;p19">
            <a:extLst>
              <a:ext uri="{FF2B5EF4-FFF2-40B4-BE49-F238E27FC236}">
                <a16:creationId xmlns:a16="http://schemas.microsoft.com/office/drawing/2014/main" id="{A3188C8A-8B1D-5FBF-5525-91DBD5BB0823}"/>
              </a:ext>
            </a:extLst>
          </p:cNvPr>
          <p:cNvSpPr/>
          <p:nvPr/>
        </p:nvSpPr>
        <p:spPr>
          <a:xfrm>
            <a:off x="1313675" y="3545491"/>
            <a:ext cx="1537948" cy="1394605"/>
          </a:xfrm>
          <a:custGeom>
            <a:avLst/>
            <a:gdLst/>
            <a:ahLst/>
            <a:cxnLst/>
            <a:rect l="l" t="t" r="r" b="b"/>
            <a:pathLst>
              <a:path w="34315" h="34315" extrusionOk="0">
                <a:moveTo>
                  <a:pt x="17158" y="0"/>
                </a:moveTo>
                <a:cubicBezTo>
                  <a:pt x="7699" y="0"/>
                  <a:pt x="1" y="7662"/>
                  <a:pt x="1" y="17157"/>
                </a:cubicBezTo>
                <a:cubicBezTo>
                  <a:pt x="1" y="26616"/>
                  <a:pt x="7699" y="34314"/>
                  <a:pt x="17158" y="34314"/>
                </a:cubicBezTo>
                <a:cubicBezTo>
                  <a:pt x="26616" y="34314"/>
                  <a:pt x="34315" y="26616"/>
                  <a:pt x="34315" y="17157"/>
                </a:cubicBezTo>
                <a:cubicBezTo>
                  <a:pt x="34315" y="7662"/>
                  <a:pt x="26616" y="0"/>
                  <a:pt x="17158" y="0"/>
                </a:cubicBezTo>
                <a:close/>
              </a:path>
            </a:pathLst>
          </a:custGeom>
          <a:solidFill>
            <a:srgbClr val="2EAC68">
              <a:alpha val="8034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srgbClr val="000000"/>
              </a:solidFill>
              <a:effectLst/>
              <a:uLnTx/>
              <a:uFillTx/>
              <a:latin typeface="Arial"/>
              <a:ea typeface="DejaVu Sans"/>
              <a:cs typeface="DejaVu Sans"/>
            </a:endParaRPr>
          </a:p>
        </p:txBody>
      </p:sp>
      <p:sp>
        <p:nvSpPr>
          <p:cNvPr id="8" name="Google Shape;291;p19">
            <a:extLst>
              <a:ext uri="{FF2B5EF4-FFF2-40B4-BE49-F238E27FC236}">
                <a16:creationId xmlns:a16="http://schemas.microsoft.com/office/drawing/2014/main" id="{2D29BD36-C1AC-1754-A97D-E2CEFD1DB9B9}"/>
              </a:ext>
            </a:extLst>
          </p:cNvPr>
          <p:cNvSpPr/>
          <p:nvPr/>
        </p:nvSpPr>
        <p:spPr>
          <a:xfrm>
            <a:off x="2842355" y="3628745"/>
            <a:ext cx="1537948" cy="1394605"/>
          </a:xfrm>
          <a:custGeom>
            <a:avLst/>
            <a:gdLst/>
            <a:ahLst/>
            <a:cxnLst/>
            <a:rect l="l" t="t" r="r" b="b"/>
            <a:pathLst>
              <a:path w="34315" h="34315" extrusionOk="0">
                <a:moveTo>
                  <a:pt x="17158" y="0"/>
                </a:moveTo>
                <a:cubicBezTo>
                  <a:pt x="7699" y="0"/>
                  <a:pt x="1" y="7662"/>
                  <a:pt x="1" y="17157"/>
                </a:cubicBezTo>
                <a:cubicBezTo>
                  <a:pt x="1" y="26616"/>
                  <a:pt x="7699" y="34314"/>
                  <a:pt x="17158" y="34314"/>
                </a:cubicBezTo>
                <a:cubicBezTo>
                  <a:pt x="26616" y="34314"/>
                  <a:pt x="34315" y="26616"/>
                  <a:pt x="34315" y="17157"/>
                </a:cubicBezTo>
                <a:cubicBezTo>
                  <a:pt x="34315" y="7662"/>
                  <a:pt x="26616" y="0"/>
                  <a:pt x="17158" y="0"/>
                </a:cubicBezTo>
                <a:close/>
              </a:path>
            </a:pathLst>
          </a:custGeom>
          <a:solidFill>
            <a:srgbClr val="44A09B">
              <a:alpha val="7640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srgbClr val="000000"/>
              </a:solidFill>
              <a:effectLst/>
              <a:uLnTx/>
              <a:uFillTx/>
              <a:latin typeface="Arial"/>
              <a:ea typeface="DejaVu Sans"/>
              <a:cs typeface="DejaVu Sans"/>
            </a:endParaRPr>
          </a:p>
        </p:txBody>
      </p:sp>
      <p:cxnSp>
        <p:nvCxnSpPr>
          <p:cNvPr id="9" name="Google Shape;271;p19">
            <a:extLst>
              <a:ext uri="{FF2B5EF4-FFF2-40B4-BE49-F238E27FC236}">
                <a16:creationId xmlns:a16="http://schemas.microsoft.com/office/drawing/2014/main" id="{D1F07B45-F59E-9B45-783D-239930D92C80}"/>
              </a:ext>
            </a:extLst>
          </p:cNvPr>
          <p:cNvCxnSpPr>
            <a:cxnSpLocks/>
          </p:cNvCxnSpPr>
          <p:nvPr/>
        </p:nvCxnSpPr>
        <p:spPr>
          <a:xfrm flipV="1">
            <a:off x="701965" y="4709824"/>
            <a:ext cx="299801" cy="230272"/>
          </a:xfrm>
          <a:prstGeom prst="straightConnector1">
            <a:avLst/>
          </a:prstGeom>
          <a:noFill/>
          <a:ln w="19050" cap="flat" cmpd="sng">
            <a:solidFill>
              <a:srgbClr val="2EAC68"/>
            </a:solidFill>
            <a:prstDash val="solid"/>
            <a:round/>
            <a:headEnd type="oval" w="med" len="med"/>
            <a:tailEnd type="none" w="med" len="med"/>
          </a:ln>
        </p:spPr>
      </p:cxnSp>
      <p:cxnSp>
        <p:nvCxnSpPr>
          <p:cNvPr id="10" name="Google Shape;305;p19">
            <a:extLst>
              <a:ext uri="{FF2B5EF4-FFF2-40B4-BE49-F238E27FC236}">
                <a16:creationId xmlns:a16="http://schemas.microsoft.com/office/drawing/2014/main" id="{8A12CA4E-E570-38B4-D310-B1BD01D66946}"/>
              </a:ext>
            </a:extLst>
          </p:cNvPr>
          <p:cNvCxnSpPr>
            <a:cxnSpLocks/>
          </p:cNvCxnSpPr>
          <p:nvPr/>
        </p:nvCxnSpPr>
        <p:spPr>
          <a:xfrm flipH="1" flipV="1">
            <a:off x="4525478" y="4709824"/>
            <a:ext cx="322187" cy="257642"/>
          </a:xfrm>
          <a:prstGeom prst="straightConnector1">
            <a:avLst/>
          </a:prstGeom>
          <a:noFill/>
          <a:ln w="19050" cap="flat" cmpd="sng">
            <a:solidFill>
              <a:srgbClr val="44A09B"/>
            </a:solidFill>
            <a:prstDash val="solid"/>
            <a:round/>
            <a:headEnd type="oval" w="med" len="med"/>
            <a:tailEnd type="none" w="med" len="med"/>
          </a:ln>
        </p:spPr>
      </p:cxnSp>
      <p:sp>
        <p:nvSpPr>
          <p:cNvPr id="12" name="Google Shape;257;p19">
            <a:extLst>
              <a:ext uri="{FF2B5EF4-FFF2-40B4-BE49-F238E27FC236}">
                <a16:creationId xmlns:a16="http://schemas.microsoft.com/office/drawing/2014/main" id="{8118C25A-1C64-CC54-88EF-44AFF6540398}"/>
              </a:ext>
            </a:extLst>
          </p:cNvPr>
          <p:cNvSpPr txBox="1"/>
          <p:nvPr/>
        </p:nvSpPr>
        <p:spPr>
          <a:xfrm>
            <a:off x="3571193" y="1682250"/>
            <a:ext cx="2693685" cy="129340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C000"/>
                </a:solidFill>
                <a:effectLst/>
                <a:uLnTx/>
                <a:uFillTx/>
                <a:latin typeface="Seravek" panose="020B0503040000020004" pitchFamily="34" charset="0"/>
                <a:ea typeface="Roboto"/>
                <a:cs typeface="Roboto"/>
                <a:sym typeface="Roboto"/>
              </a:rPr>
              <a:t>•</a:t>
            </a:r>
            <a:r>
              <a:rPr kumimoji="0" lang="fr-FR" sz="1600" b="0"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 Sur les enjeux de la logistique urbaine durable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C000"/>
                </a:solidFill>
                <a:effectLst/>
                <a:uLnTx/>
                <a:uFillTx/>
                <a:latin typeface="Seravek" panose="020B0503040000020004" pitchFamily="34" charset="0"/>
                <a:ea typeface="Roboto"/>
                <a:cs typeface="Roboto"/>
                <a:sym typeface="Roboto"/>
              </a:rPr>
              <a:t>• </a:t>
            </a:r>
            <a:r>
              <a:rPr kumimoji="0" lang="fr-FR" sz="1600" b="0"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En format: e-learning, distanciel, présentiel. </a:t>
            </a:r>
          </a:p>
        </p:txBody>
      </p:sp>
      <p:pic>
        <p:nvPicPr>
          <p:cNvPr id="17" name="Graphique 16" descr="Classe avec un remplissage uni">
            <a:extLst>
              <a:ext uri="{FF2B5EF4-FFF2-40B4-BE49-F238E27FC236}">
                <a16:creationId xmlns:a16="http://schemas.microsoft.com/office/drawing/2014/main" id="{A217B555-0A94-983A-816C-62BF6F1B78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69510" y="2739339"/>
            <a:ext cx="914400" cy="914400"/>
          </a:xfrm>
          <a:prstGeom prst="rect">
            <a:avLst/>
          </a:prstGeom>
        </p:spPr>
      </p:pic>
      <p:pic>
        <p:nvPicPr>
          <p:cNvPr id="22" name="Graphique 21" descr="Utilisateur contour">
            <a:extLst>
              <a:ext uri="{FF2B5EF4-FFF2-40B4-BE49-F238E27FC236}">
                <a16:creationId xmlns:a16="http://schemas.microsoft.com/office/drawing/2014/main" id="{1BB15029-E63D-46C2-F246-29713E2D84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7892" y="3801540"/>
            <a:ext cx="914400" cy="914400"/>
          </a:xfrm>
          <a:prstGeom prst="rect">
            <a:avLst/>
          </a:prstGeom>
        </p:spPr>
      </p:pic>
      <p:pic>
        <p:nvPicPr>
          <p:cNvPr id="25" name="Graphique 24" descr="Utilisateur avec un remplissage uni">
            <a:extLst>
              <a:ext uri="{FF2B5EF4-FFF2-40B4-BE49-F238E27FC236}">
                <a16:creationId xmlns:a16="http://schemas.microsoft.com/office/drawing/2014/main" id="{B00EF4BB-A3BC-5CA9-132C-18B6E6D8F4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35910" y="3750324"/>
            <a:ext cx="914400" cy="914400"/>
          </a:xfrm>
          <a:prstGeom prst="rect">
            <a:avLst/>
          </a:prstGeom>
        </p:spPr>
      </p:pic>
      <p:grpSp>
        <p:nvGrpSpPr>
          <p:cNvPr id="27" name="Google Shape;256;p19">
            <a:extLst>
              <a:ext uri="{FF2B5EF4-FFF2-40B4-BE49-F238E27FC236}">
                <a16:creationId xmlns:a16="http://schemas.microsoft.com/office/drawing/2014/main" id="{9E1A535A-4678-F3DD-21A9-0637DDC676D3}"/>
              </a:ext>
            </a:extLst>
          </p:cNvPr>
          <p:cNvGrpSpPr/>
          <p:nvPr/>
        </p:nvGrpSpPr>
        <p:grpSpPr>
          <a:xfrm>
            <a:off x="604955" y="5181886"/>
            <a:ext cx="2512800" cy="1595317"/>
            <a:chOff x="557844" y="1495000"/>
            <a:chExt cx="1884600" cy="1196487"/>
          </a:xfrm>
        </p:grpSpPr>
        <p:sp>
          <p:nvSpPr>
            <p:cNvPr id="28" name="Google Shape;257;p19">
              <a:extLst>
                <a:ext uri="{FF2B5EF4-FFF2-40B4-BE49-F238E27FC236}">
                  <a16:creationId xmlns:a16="http://schemas.microsoft.com/office/drawing/2014/main" id="{4AB612FF-78A4-11A6-7EC8-F1AD0C5A95A6}"/>
                </a:ext>
              </a:extLst>
            </p:cNvPr>
            <p:cNvSpPr txBox="1"/>
            <p:nvPr/>
          </p:nvSpPr>
          <p:spPr>
            <a:xfrm>
              <a:off x="557844" y="1926487"/>
              <a:ext cx="1884600" cy="765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Élus et techniciens</a:t>
              </a:r>
            </a:p>
          </p:txBody>
        </p:sp>
        <p:sp>
          <p:nvSpPr>
            <p:cNvPr id="29" name="Google Shape;258;p19">
              <a:extLst>
                <a:ext uri="{FF2B5EF4-FFF2-40B4-BE49-F238E27FC236}">
                  <a16:creationId xmlns:a16="http://schemas.microsoft.com/office/drawing/2014/main" id="{0C17815E-C386-F19A-1AA6-CCC369784008}"/>
                </a:ext>
              </a:extLst>
            </p:cNvPr>
            <p:cNvSpPr txBox="1"/>
            <p:nvPr/>
          </p:nvSpPr>
          <p:spPr>
            <a:xfrm>
              <a:off x="557844" y="1495000"/>
              <a:ext cx="1884600" cy="3546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67" b="1" i="0" u="none" strike="noStrike" kern="1200" cap="none" spc="0" normalizeH="0" baseline="0" noProof="0" dirty="0">
                  <a:ln>
                    <a:noFill/>
                  </a:ln>
                  <a:solidFill>
                    <a:srgbClr val="2EAC68"/>
                  </a:solidFill>
                  <a:effectLst/>
                  <a:uLnTx/>
                  <a:uFillTx/>
                  <a:latin typeface="Arial"/>
                  <a:ea typeface="Fira Sans Extra Condensed Medium"/>
                  <a:cs typeface="Fira Sans Extra Condensed Medium"/>
                  <a:sym typeface="Fira Sans Extra Condensed Medium"/>
                </a:rPr>
                <a:t>200 ACTEURS PUBLICS FORMÉS</a:t>
              </a:r>
            </a:p>
          </p:txBody>
        </p:sp>
      </p:grpSp>
      <p:grpSp>
        <p:nvGrpSpPr>
          <p:cNvPr id="30" name="Google Shape;256;p19">
            <a:extLst>
              <a:ext uri="{FF2B5EF4-FFF2-40B4-BE49-F238E27FC236}">
                <a16:creationId xmlns:a16="http://schemas.microsoft.com/office/drawing/2014/main" id="{0120D0DA-92CA-CB5A-8ED5-2C881505935F}"/>
              </a:ext>
            </a:extLst>
          </p:cNvPr>
          <p:cNvGrpSpPr/>
          <p:nvPr/>
        </p:nvGrpSpPr>
        <p:grpSpPr>
          <a:xfrm>
            <a:off x="3269231" y="5244895"/>
            <a:ext cx="2512800" cy="1590535"/>
            <a:chOff x="557844" y="1495000"/>
            <a:chExt cx="1884600" cy="832091"/>
          </a:xfrm>
        </p:grpSpPr>
        <p:sp>
          <p:nvSpPr>
            <p:cNvPr id="31" name="Google Shape;257;p19">
              <a:extLst>
                <a:ext uri="{FF2B5EF4-FFF2-40B4-BE49-F238E27FC236}">
                  <a16:creationId xmlns:a16="http://schemas.microsoft.com/office/drawing/2014/main" id="{CABECC0F-70D7-0278-D162-F03980A19026}"/>
                </a:ext>
              </a:extLst>
            </p:cNvPr>
            <p:cNvSpPr txBox="1"/>
            <p:nvPr/>
          </p:nvSpPr>
          <p:spPr>
            <a:xfrm>
              <a:off x="557844" y="1909169"/>
              <a:ext cx="1884600" cy="417922"/>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Référents LUD et formateurs</a:t>
              </a:r>
            </a:p>
          </p:txBody>
        </p:sp>
        <p:sp>
          <p:nvSpPr>
            <p:cNvPr id="32" name="Google Shape;258;p19">
              <a:extLst>
                <a:ext uri="{FF2B5EF4-FFF2-40B4-BE49-F238E27FC236}">
                  <a16:creationId xmlns:a16="http://schemas.microsoft.com/office/drawing/2014/main" id="{9C1A7D7D-0805-A707-A7BF-3C462927334D}"/>
                </a:ext>
              </a:extLst>
            </p:cNvPr>
            <p:cNvSpPr txBox="1"/>
            <p:nvPr/>
          </p:nvSpPr>
          <p:spPr>
            <a:xfrm>
              <a:off x="557844" y="1495000"/>
              <a:ext cx="1884600" cy="3546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67" b="1" i="0" u="none" strike="noStrike" kern="1200" cap="none" spc="0" normalizeH="0" baseline="0" noProof="0" dirty="0">
                  <a:ln>
                    <a:noFill/>
                  </a:ln>
                  <a:solidFill>
                    <a:srgbClr val="44A09B"/>
                  </a:solidFill>
                  <a:effectLst/>
                  <a:uLnTx/>
                  <a:uFillTx/>
                  <a:latin typeface="Arial"/>
                  <a:ea typeface="Fira Sans Extra Condensed Medium"/>
                  <a:cs typeface="Fira Sans Extra Condensed Medium"/>
                  <a:sym typeface="Fira Sans Extra Condensed Medium"/>
                </a:rPr>
                <a:t>500 ACTEURS ÉCONOMIQUES FORMÉS</a:t>
              </a:r>
            </a:p>
          </p:txBody>
        </p:sp>
      </p:grpSp>
      <p:cxnSp>
        <p:nvCxnSpPr>
          <p:cNvPr id="40" name="Connecteur droit 39">
            <a:extLst>
              <a:ext uri="{FF2B5EF4-FFF2-40B4-BE49-F238E27FC236}">
                <a16:creationId xmlns:a16="http://schemas.microsoft.com/office/drawing/2014/main" id="{B25FC0DE-CE24-8997-2692-38D0D476BB5A}"/>
              </a:ext>
            </a:extLst>
          </p:cNvPr>
          <p:cNvCxnSpPr/>
          <p:nvPr/>
        </p:nvCxnSpPr>
        <p:spPr>
          <a:xfrm>
            <a:off x="6117211" y="1098169"/>
            <a:ext cx="91440" cy="5471234"/>
          </a:xfrm>
          <a:prstGeom prst="line">
            <a:avLst/>
          </a:prstGeom>
          <a:ln w="12700">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0F763308-7E2A-7CB4-EFF2-316DB030BF95}"/>
              </a:ext>
            </a:extLst>
          </p:cNvPr>
          <p:cNvCxnSpPr>
            <a:cxnSpLocks/>
          </p:cNvCxnSpPr>
          <p:nvPr/>
        </p:nvCxnSpPr>
        <p:spPr>
          <a:xfrm flipH="1">
            <a:off x="6335850" y="2555728"/>
            <a:ext cx="4826000" cy="36270"/>
          </a:xfrm>
          <a:prstGeom prst="line">
            <a:avLst/>
          </a:prstGeom>
          <a:ln w="12700">
            <a:prstDash val="sysDash"/>
          </a:ln>
        </p:spPr>
        <p:style>
          <a:lnRef idx="1">
            <a:schemeClr val="accent3"/>
          </a:lnRef>
          <a:fillRef idx="0">
            <a:schemeClr val="accent3"/>
          </a:fillRef>
          <a:effectRef idx="0">
            <a:schemeClr val="accent3"/>
          </a:effectRef>
          <a:fontRef idx="minor">
            <a:schemeClr val="tx1"/>
          </a:fontRef>
        </p:style>
      </p:cxnSp>
      <p:cxnSp>
        <p:nvCxnSpPr>
          <p:cNvPr id="43" name="Connecteur droit 42">
            <a:extLst>
              <a:ext uri="{FF2B5EF4-FFF2-40B4-BE49-F238E27FC236}">
                <a16:creationId xmlns:a16="http://schemas.microsoft.com/office/drawing/2014/main" id="{2EC6D720-E70F-0400-5812-F4DF274D30F2}"/>
              </a:ext>
            </a:extLst>
          </p:cNvPr>
          <p:cNvCxnSpPr>
            <a:cxnSpLocks/>
          </p:cNvCxnSpPr>
          <p:nvPr/>
        </p:nvCxnSpPr>
        <p:spPr>
          <a:xfrm flipH="1">
            <a:off x="6335850" y="3968853"/>
            <a:ext cx="4826000" cy="36270"/>
          </a:xfrm>
          <a:prstGeom prst="line">
            <a:avLst/>
          </a:prstGeom>
          <a:ln w="12700">
            <a:prstDash val="sysDash"/>
          </a:ln>
        </p:spPr>
        <p:style>
          <a:lnRef idx="1">
            <a:schemeClr val="accent3"/>
          </a:lnRef>
          <a:fillRef idx="0">
            <a:schemeClr val="accent3"/>
          </a:fillRef>
          <a:effectRef idx="0">
            <a:schemeClr val="accent3"/>
          </a:effectRef>
          <a:fontRef idx="minor">
            <a:schemeClr val="tx1"/>
          </a:fontRef>
        </p:style>
      </p:cxnSp>
      <p:sp>
        <p:nvSpPr>
          <p:cNvPr id="44" name="ZoneTexte 43">
            <a:extLst>
              <a:ext uri="{FF2B5EF4-FFF2-40B4-BE49-F238E27FC236}">
                <a16:creationId xmlns:a16="http://schemas.microsoft.com/office/drawing/2014/main" id="{CC8BB297-1F47-1AE9-BD66-F1BBA91A43D0}"/>
              </a:ext>
            </a:extLst>
          </p:cNvPr>
          <p:cNvSpPr txBox="1"/>
          <p:nvPr/>
        </p:nvSpPr>
        <p:spPr>
          <a:xfrm>
            <a:off x="6998385" y="1362420"/>
            <a:ext cx="4681643" cy="919401"/>
          </a:xfrm>
          <a:prstGeom prst="roundRect">
            <a:avLst/>
          </a:prstGeom>
          <a:noFill/>
          <a:ln w="28575">
            <a:solidFill>
              <a:srgbClr val="D91088"/>
            </a:solidFill>
          </a:ln>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D91088"/>
                </a:solidFill>
                <a:effectLst/>
                <a:uLnTx/>
                <a:uFillTx/>
                <a:latin typeface="Seravek"/>
                <a:ea typeface="DejaVu Sans"/>
                <a:cs typeface="DejaVu Sans"/>
              </a:rPr>
              <a:t>Ateliers, visites, bonnes pratiques…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D91088"/>
                </a:solidFill>
                <a:effectLst/>
                <a:uLnTx/>
                <a:uFillTx/>
                <a:latin typeface="Seravek"/>
                <a:ea typeface="DejaVu Sans"/>
                <a:cs typeface="DejaVu Sans"/>
              </a:rPr>
              <a:t>Échelle régionale ou inter-régionale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D91088"/>
                </a:solidFill>
                <a:effectLst/>
                <a:uLnTx/>
                <a:uFillTx/>
                <a:latin typeface="Seravek"/>
                <a:ea typeface="DejaVu Sans"/>
                <a:cs typeface="DejaVu Sans"/>
              </a:rPr>
              <a:t>3000 participants</a:t>
            </a:r>
          </a:p>
        </p:txBody>
      </p:sp>
      <p:sp>
        <p:nvSpPr>
          <p:cNvPr id="46" name="ZoneTexte 45">
            <a:extLst>
              <a:ext uri="{FF2B5EF4-FFF2-40B4-BE49-F238E27FC236}">
                <a16:creationId xmlns:a16="http://schemas.microsoft.com/office/drawing/2014/main" id="{932FCB65-ED96-ACF2-D2D7-828432946DD0}"/>
              </a:ext>
            </a:extLst>
          </p:cNvPr>
          <p:cNvSpPr txBox="1"/>
          <p:nvPr/>
        </p:nvSpPr>
        <p:spPr>
          <a:xfrm>
            <a:off x="6922711" y="1001376"/>
            <a:ext cx="2961466"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D91088"/>
                </a:solidFill>
                <a:effectLst/>
                <a:uLnTx/>
                <a:uFillTx/>
                <a:latin typeface="Seravek"/>
                <a:ea typeface="DejaVu Sans"/>
                <a:cs typeface="DejaVu Sans"/>
              </a:rPr>
              <a:t>40 RENCONTRES</a:t>
            </a:r>
          </a:p>
        </p:txBody>
      </p:sp>
      <p:sp>
        <p:nvSpPr>
          <p:cNvPr id="47" name="ZoneTexte 46">
            <a:extLst>
              <a:ext uri="{FF2B5EF4-FFF2-40B4-BE49-F238E27FC236}">
                <a16:creationId xmlns:a16="http://schemas.microsoft.com/office/drawing/2014/main" id="{30C52E1D-79D4-81C0-2CFF-D3819D3C425F}"/>
              </a:ext>
            </a:extLst>
          </p:cNvPr>
          <p:cNvSpPr txBox="1"/>
          <p:nvPr/>
        </p:nvSpPr>
        <p:spPr>
          <a:xfrm>
            <a:off x="7003414" y="3034309"/>
            <a:ext cx="4676615" cy="666524"/>
          </a:xfrm>
          <a:prstGeom prst="roundRect">
            <a:avLst/>
          </a:prstGeom>
          <a:noFill/>
          <a:ln w="28575">
            <a:solidFill>
              <a:srgbClr val="E96809"/>
            </a:solidFill>
          </a:ln>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E96809"/>
                </a:solidFill>
                <a:effectLst/>
                <a:uLnTx/>
                <a:uFillTx/>
                <a:latin typeface="Seravek"/>
                <a:ea typeface="DejaVu Sans"/>
                <a:cs typeface="DejaVu Sans"/>
              </a:rPr>
              <a:t>15 thématiques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E96809"/>
                </a:solidFill>
                <a:effectLst/>
                <a:uLnTx/>
                <a:uFillTx/>
                <a:latin typeface="Seravek"/>
                <a:ea typeface="DejaVu Sans"/>
                <a:cs typeface="DejaVu Sans"/>
              </a:rPr>
              <a:t>150 questions fréquentes</a:t>
            </a:r>
          </a:p>
        </p:txBody>
      </p:sp>
      <p:sp>
        <p:nvSpPr>
          <p:cNvPr id="48" name="ZoneTexte 47">
            <a:extLst>
              <a:ext uri="{FF2B5EF4-FFF2-40B4-BE49-F238E27FC236}">
                <a16:creationId xmlns:a16="http://schemas.microsoft.com/office/drawing/2014/main" id="{5A8B7EB0-E6D0-0039-93E6-87CE0D2BAE8A}"/>
              </a:ext>
            </a:extLst>
          </p:cNvPr>
          <p:cNvSpPr txBox="1"/>
          <p:nvPr/>
        </p:nvSpPr>
        <p:spPr>
          <a:xfrm>
            <a:off x="6966815" y="2683034"/>
            <a:ext cx="2961466"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E96809"/>
                </a:solidFill>
                <a:effectLst/>
                <a:uLnTx/>
                <a:uFillTx/>
                <a:latin typeface="Seravek"/>
                <a:ea typeface="DejaVu Sans"/>
                <a:cs typeface="DejaVu Sans"/>
              </a:rPr>
              <a:t>1 FAQ</a:t>
            </a:r>
          </a:p>
        </p:txBody>
      </p:sp>
      <p:sp>
        <p:nvSpPr>
          <p:cNvPr id="49" name="ZoneTexte 48">
            <a:extLst>
              <a:ext uri="{FF2B5EF4-FFF2-40B4-BE49-F238E27FC236}">
                <a16:creationId xmlns:a16="http://schemas.microsoft.com/office/drawing/2014/main" id="{990A2F08-8E27-6E31-B339-EEB65F99174B}"/>
              </a:ext>
            </a:extLst>
          </p:cNvPr>
          <p:cNvSpPr txBox="1"/>
          <p:nvPr/>
        </p:nvSpPr>
        <p:spPr>
          <a:xfrm>
            <a:off x="7137702" y="4530503"/>
            <a:ext cx="4557917" cy="646986"/>
          </a:xfrm>
          <a:prstGeom prst="roundRect">
            <a:avLst/>
          </a:prstGeom>
          <a:noFill/>
          <a:ln w="28575">
            <a:solidFill>
              <a:srgbClr val="85C27A"/>
            </a:solidFill>
          </a:ln>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85C27A"/>
                </a:solidFill>
                <a:effectLst/>
                <a:uLnTx/>
                <a:uFillTx/>
                <a:latin typeface="Seravek"/>
                <a:ea typeface="DejaVu Sans"/>
                <a:cs typeface="DejaVu Sans"/>
              </a:rPr>
              <a:t>Adapté aux différents profils d’acteurs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85C27A"/>
                </a:solidFill>
                <a:effectLst/>
                <a:uLnTx/>
                <a:uFillTx/>
                <a:latin typeface="Seravek"/>
                <a:ea typeface="DejaVu Sans"/>
                <a:cs typeface="DejaVu Sans"/>
              </a:rPr>
              <a:t>Pérennisé au-delà du programme</a:t>
            </a:r>
          </a:p>
        </p:txBody>
      </p:sp>
      <p:sp>
        <p:nvSpPr>
          <p:cNvPr id="50" name="ZoneTexte 49">
            <a:extLst>
              <a:ext uri="{FF2B5EF4-FFF2-40B4-BE49-F238E27FC236}">
                <a16:creationId xmlns:a16="http://schemas.microsoft.com/office/drawing/2014/main" id="{FD04E63F-D72D-9C14-F88C-2A3B1BFF039F}"/>
              </a:ext>
            </a:extLst>
          </p:cNvPr>
          <p:cNvSpPr txBox="1"/>
          <p:nvPr/>
        </p:nvSpPr>
        <p:spPr>
          <a:xfrm>
            <a:off x="7032721" y="4134852"/>
            <a:ext cx="397489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85C27A"/>
                </a:solidFill>
                <a:effectLst/>
                <a:uLnTx/>
                <a:uFillTx/>
                <a:latin typeface="Seravek"/>
                <a:ea typeface="DejaVu Sans"/>
                <a:cs typeface="DejaVu Sans"/>
              </a:rPr>
              <a:t>1 CENTRE DE RESSOURCES</a:t>
            </a:r>
          </a:p>
        </p:txBody>
      </p:sp>
      <p:pic>
        <p:nvPicPr>
          <p:cNvPr id="52" name="Graphique 51" descr="Ligne fléchée : faire pivoter à droite avec un remplissage uni">
            <a:extLst>
              <a:ext uri="{FF2B5EF4-FFF2-40B4-BE49-F238E27FC236}">
                <a16:creationId xmlns:a16="http://schemas.microsoft.com/office/drawing/2014/main" id="{2AAD7C35-D668-C61A-70BE-19AFADB488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239509">
            <a:off x="5780808" y="3227484"/>
            <a:ext cx="914400" cy="914400"/>
          </a:xfrm>
          <a:prstGeom prst="rect">
            <a:avLst/>
          </a:prstGeom>
        </p:spPr>
      </p:pic>
      <p:pic>
        <p:nvPicPr>
          <p:cNvPr id="54" name="Graphique 53" descr="Badge avec un remplissage uni">
            <a:extLst>
              <a:ext uri="{FF2B5EF4-FFF2-40B4-BE49-F238E27FC236}">
                <a16:creationId xmlns:a16="http://schemas.microsoft.com/office/drawing/2014/main" id="{D9653683-408D-EAAC-415D-2920D9C972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88900" y="982373"/>
            <a:ext cx="646464" cy="646464"/>
          </a:xfrm>
          <a:prstGeom prst="rect">
            <a:avLst/>
          </a:prstGeom>
        </p:spPr>
      </p:pic>
      <p:pic>
        <p:nvPicPr>
          <p:cNvPr id="56" name="Graphique 55" descr="Badge 3 avec un remplissage uni">
            <a:extLst>
              <a:ext uri="{FF2B5EF4-FFF2-40B4-BE49-F238E27FC236}">
                <a16:creationId xmlns:a16="http://schemas.microsoft.com/office/drawing/2014/main" id="{171F5CB1-1815-DA39-A0EA-8015D48AC26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87027" y="2615023"/>
            <a:ext cx="646464" cy="646464"/>
          </a:xfrm>
          <a:prstGeom prst="rect">
            <a:avLst/>
          </a:prstGeom>
        </p:spPr>
      </p:pic>
      <p:pic>
        <p:nvPicPr>
          <p:cNvPr id="58" name="Graphique 57" descr="Badge 4 avec un remplissage uni">
            <a:extLst>
              <a:ext uri="{FF2B5EF4-FFF2-40B4-BE49-F238E27FC236}">
                <a16:creationId xmlns:a16="http://schemas.microsoft.com/office/drawing/2014/main" id="{B9262BC7-10B7-F4CB-8D1B-18C9CC526A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4647" y="4057452"/>
            <a:ext cx="646464" cy="646464"/>
          </a:xfrm>
          <a:prstGeom prst="rect">
            <a:avLst/>
          </a:prstGeom>
        </p:spPr>
      </p:pic>
      <p:pic>
        <p:nvPicPr>
          <p:cNvPr id="60" name="Graphique 59" descr="Badge 1 avec un remplissage uni">
            <a:extLst>
              <a:ext uri="{FF2B5EF4-FFF2-40B4-BE49-F238E27FC236}">
                <a16:creationId xmlns:a16="http://schemas.microsoft.com/office/drawing/2014/main" id="{D6EC2B59-5E42-239A-EB1E-C4CCA502E03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42598" y="985224"/>
            <a:ext cx="646464" cy="646464"/>
          </a:xfrm>
          <a:prstGeom prst="rect">
            <a:avLst/>
          </a:prstGeom>
        </p:spPr>
      </p:pic>
      <p:pic>
        <p:nvPicPr>
          <p:cNvPr id="11" name="Image 10" descr="Une image contenant noir, obscurité&#10;&#10;Description générée automatiquement">
            <a:extLst>
              <a:ext uri="{FF2B5EF4-FFF2-40B4-BE49-F238E27FC236}">
                <a16:creationId xmlns:a16="http://schemas.microsoft.com/office/drawing/2014/main" id="{FD5822C5-70A8-6827-6220-A3AA5D6B6E6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62123" y="5324575"/>
            <a:ext cx="1510855" cy="1510855"/>
          </a:xfrm>
          <a:prstGeom prst="rect">
            <a:avLst/>
          </a:prstGeom>
        </p:spPr>
      </p:pic>
      <p:sp>
        <p:nvSpPr>
          <p:cNvPr id="13" name="ZoneTexte 12">
            <a:extLst>
              <a:ext uri="{FF2B5EF4-FFF2-40B4-BE49-F238E27FC236}">
                <a16:creationId xmlns:a16="http://schemas.microsoft.com/office/drawing/2014/main" id="{1C6CE22A-8272-8E7C-64F2-8DBDB39B83F4}"/>
              </a:ext>
            </a:extLst>
          </p:cNvPr>
          <p:cNvSpPr txBox="1"/>
          <p:nvPr/>
        </p:nvSpPr>
        <p:spPr>
          <a:xfrm>
            <a:off x="7143162" y="5600045"/>
            <a:ext cx="287438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92D050"/>
                </a:solidFill>
                <a:effectLst/>
                <a:uLnTx/>
                <a:uFillTx/>
                <a:latin typeface="Seravek" panose="020B0503040000020004" pitchFamily="34" charset="0"/>
                <a:ea typeface="Roboto"/>
                <a:cs typeface="Roboto"/>
                <a:sym typeface="Roboto"/>
              </a:rPr>
              <a:t>→</a:t>
            </a: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Roboto"/>
                <a:cs typeface="Roboto"/>
                <a:sym typeface="Roboto"/>
              </a:rPr>
              <a:t> </a:t>
            </a: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DejaVu Sans"/>
                <a:cs typeface="DejaVu Sans"/>
              </a:rPr>
              <a:t>Questionnaire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DejaVu Sans"/>
                <a:cs typeface="DejaVu Sans"/>
              </a:rPr>
              <a:t>en ligne recueil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eravek" panose="020B0503040000020004" pitchFamily="34" charset="0"/>
                <a:ea typeface="DejaVu Sans"/>
                <a:cs typeface="DejaVu Sans"/>
              </a:rPr>
              <a:t>des besoins</a:t>
            </a:r>
          </a:p>
        </p:txBody>
      </p:sp>
      <p:sp>
        <p:nvSpPr>
          <p:cNvPr id="20" name="Espace réservé du numéro de diapositive 19">
            <a:extLst>
              <a:ext uri="{FF2B5EF4-FFF2-40B4-BE49-F238E27FC236}">
                <a16:creationId xmlns:a16="http://schemas.microsoft.com/office/drawing/2014/main" id="{85E4F376-AD47-9648-1F15-AC679F98D4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7BC7B3A5-90F7-4BA3-99A7-C3BB5A1DAB83}" type="slidenum">
              <a:rPr kumimoji="0" lang="fr-FR" sz="1200" b="0" i="0" u="none" strike="noStrike" kern="1200" cap="none" spc="-1" normalizeH="0" baseline="0" noProof="0" smtClean="0">
                <a:ln>
                  <a:noFill/>
                </a:ln>
                <a:solidFill>
                  <a:srgbClr val="8B8B8B"/>
                </a:solidFill>
                <a:effectLst/>
                <a:uLnTx/>
                <a:uFillTx/>
                <a:latin typeface="Calibri"/>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5</a:t>
            </a:fld>
            <a:endParaRPr kumimoji="0" lang="fr-FR" sz="1200" b="0" i="0" u="none" strike="noStrike" kern="1200" cap="none" spc="-1" normalizeH="0" baseline="0" noProof="0">
              <a:ln>
                <a:noFill/>
              </a:ln>
              <a:solidFill>
                <a:srgbClr val="8B8B8B"/>
              </a:solidFill>
              <a:effectLst/>
              <a:uLnTx/>
              <a:uFillTx/>
              <a:latin typeface="Calibri"/>
              <a:ea typeface="DejaVu Sans"/>
              <a:cs typeface="DejaVu Sans"/>
            </a:endParaRPr>
          </a:p>
        </p:txBody>
      </p:sp>
      <p:pic>
        <p:nvPicPr>
          <p:cNvPr id="14" name="object 16">
            <a:extLst>
              <a:ext uri="{FF2B5EF4-FFF2-40B4-BE49-F238E27FC236}">
                <a16:creationId xmlns:a16="http://schemas.microsoft.com/office/drawing/2014/main" id="{4AFD8A91-5F1F-2EC3-06DC-35A9B3CCAA84}"/>
              </a:ext>
            </a:extLst>
          </p:cNvPr>
          <p:cNvPicPr/>
          <p:nvPr/>
        </p:nvPicPr>
        <p:blipFill>
          <a:blip r:embed="rId24" cstate="print"/>
          <a:stretch>
            <a:fillRect/>
          </a:stretch>
        </p:blipFill>
        <p:spPr>
          <a:xfrm>
            <a:off x="10315956" y="160020"/>
            <a:ext cx="1763268" cy="498347"/>
          </a:xfrm>
          <a:prstGeom prst="rect">
            <a:avLst/>
          </a:prstGeom>
        </p:spPr>
      </p:pic>
    </p:spTree>
    <p:custDataLst>
      <p:tags r:id="rId1"/>
    </p:custDataLst>
    <p:extLst>
      <p:ext uri="{BB962C8B-B14F-4D97-AF65-F5344CB8AC3E}">
        <p14:creationId xmlns:p14="http://schemas.microsoft.com/office/powerpoint/2010/main" val="408572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4A386F-81F9-6C7A-A109-1B78FF45D95E}"/>
              </a:ext>
            </a:extLst>
          </p:cNvPr>
          <p:cNvSpPr txBox="1"/>
          <p:nvPr/>
        </p:nvSpPr>
        <p:spPr>
          <a:xfrm>
            <a:off x="4265740" y="3167390"/>
            <a:ext cx="3660519" cy="523220"/>
          </a:xfrm>
          <a:prstGeom prst="rect">
            <a:avLst/>
          </a:prstGeom>
          <a:noFill/>
        </p:spPr>
        <p:txBody>
          <a:bodyPr wrap="square" rtlCol="0">
            <a:spAutoFit/>
          </a:bodyPr>
          <a:lstStyle/>
          <a:p>
            <a:pPr marR="0" lvl="0" algn="l" defTabSz="609493" eaLnBrk="1" fontAlgn="auto" latinLnBrk="0" hangingPunct="1">
              <a:lnSpc>
                <a:spcPct val="100000"/>
              </a:lnSpc>
              <a:spcBef>
                <a:spcPts val="0"/>
              </a:spcBef>
              <a:spcAft>
                <a:spcPts val="0"/>
              </a:spcAft>
              <a:buClrTx/>
              <a:buSzTx/>
              <a:tabLst/>
              <a:defRPr/>
            </a:pPr>
            <a:r>
              <a:rPr lang="fr-FR" sz="2800" b="1" kern="0" dirty="0">
                <a:solidFill>
                  <a:srgbClr val="FFFFFF"/>
                </a:solidFill>
                <a:latin typeface="HelveticaNeue-Bold"/>
                <a:cs typeface="Arial"/>
              </a:rPr>
              <a:t>2. Projets innovants</a:t>
            </a:r>
          </a:p>
        </p:txBody>
      </p:sp>
    </p:spTree>
    <p:extLst>
      <p:ext uri="{BB962C8B-B14F-4D97-AF65-F5344CB8AC3E}">
        <p14:creationId xmlns:p14="http://schemas.microsoft.com/office/powerpoint/2010/main" val="384942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 name="Image 39"/>
          <p:cNvPicPr>
            <a:picLocks noChangeAspect="1"/>
          </p:cNvPicPr>
          <p:nvPr/>
        </p:nvPicPr>
        <p:blipFill>
          <a:blip r:embed="rId4"/>
          <a:stretch/>
        </p:blipFill>
        <p:spPr bwMode="auto">
          <a:xfrm>
            <a:off x="10042883" y="58718"/>
            <a:ext cx="2009055" cy="568005"/>
          </a:xfrm>
          <a:prstGeom prst="rect">
            <a:avLst/>
          </a:prstGeom>
        </p:spPr>
      </p:pic>
      <p:sp>
        <p:nvSpPr>
          <p:cNvPr id="9" name="ZoneTexte 1"/>
          <p:cNvSpPr txBox="1"/>
          <p:nvPr/>
        </p:nvSpPr>
        <p:spPr bwMode="auto">
          <a:xfrm>
            <a:off x="968920" y="-63973"/>
            <a:ext cx="8751984" cy="830997"/>
          </a:xfrm>
          <a:prstGeom prst="rect">
            <a:avLst/>
          </a:prstGeom>
          <a:noFill/>
        </p:spPr>
        <p:txBody>
          <a:bodyPr wrap="square" lIns="91440" tIns="45720" rIns="91440" bIns="45720" rtlCol="0" anchor="t">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FFFFFF"/>
                </a:solidFill>
                <a:effectLst/>
                <a:uLnTx/>
                <a:uFillTx/>
                <a:latin typeface="Helvetica" panose="020B0604020202020204" pitchFamily="34" charset="0"/>
                <a:ea typeface="+mn-lt"/>
                <a:cs typeface="Helvetica" panose="020B0604020202020204" pitchFamily="34" charset="0"/>
              </a:rPr>
              <a:t>Déploiement et mise à jour des outils développés dans le cadre d’InTerLUD</a:t>
            </a:r>
          </a:p>
        </p:txBody>
      </p:sp>
      <p:sp>
        <p:nvSpPr>
          <p:cNvPr id="2" name="Ellipse 1"/>
          <p:cNvSpPr/>
          <p:nvPr/>
        </p:nvSpPr>
        <p:spPr bwMode="auto">
          <a:xfrm>
            <a:off x="99614" y="4953821"/>
            <a:ext cx="1666058" cy="1135245"/>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4" name="Ellipse 3"/>
          <p:cNvSpPr/>
          <p:nvPr/>
        </p:nvSpPr>
        <p:spPr bwMode="auto">
          <a:xfrm>
            <a:off x="63015" y="2044685"/>
            <a:ext cx="1666058" cy="1135245"/>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5" name="Google Shape;413;p21"/>
          <p:cNvSpPr txBox="1"/>
          <p:nvPr/>
        </p:nvSpPr>
        <p:spPr bwMode="auto">
          <a:xfrm flipH="1">
            <a:off x="344600" y="2375907"/>
            <a:ext cx="1102888" cy="472800"/>
          </a:xfrm>
          <a:prstGeom prst="rect">
            <a:avLst/>
          </a:prstGeom>
          <a:noFill/>
          <a:ln>
            <a:noFill/>
          </a:ln>
        </p:spPr>
        <p:txBody>
          <a:bodyPr spcFirstLastPara="1" wrap="square" lIns="121900" tIns="121900" rIns="121900" bIns="121900" anchor="ctr" anchorCtr="0">
            <a:no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srgbClr val="4472C4">
                    <a:lumMod val="75000"/>
                  </a:srgbClr>
                </a:solidFill>
                <a:effectLst/>
                <a:uLnTx/>
                <a:uFillTx/>
                <a:latin typeface="Calibri"/>
                <a:ea typeface="+mn-ea"/>
                <a:cs typeface="Arial"/>
              </a:rPr>
              <a:t> </a:t>
            </a:r>
            <a:r>
              <a:rPr kumimoji="0" lang="en" sz="1600" b="1" i="0" u="none" strike="noStrike" kern="0" cap="none" spc="0" normalizeH="0" baseline="0" noProof="0">
                <a:ln>
                  <a:noFill/>
                </a:ln>
                <a:solidFill>
                  <a:prstClr val="black"/>
                </a:solidFill>
                <a:effectLst/>
                <a:uLnTx/>
                <a:uFillTx/>
                <a:latin typeface="Calibri"/>
                <a:ea typeface="+mn-ea"/>
                <a:cs typeface="Arial"/>
              </a:rPr>
              <a:t>ZFE </a:t>
            </a:r>
            <a:endParaRPr kumimoji="0" sz="2400" b="0" i="0" u="none" strike="noStrike" kern="0" cap="none" spc="0" normalizeH="0" baseline="0" noProof="0">
              <a:ln>
                <a:noFill/>
              </a:ln>
              <a:solidFill>
                <a:prstClr val="black"/>
              </a:solidFill>
              <a:effectLst/>
              <a:uLnTx/>
              <a:uFillTx/>
              <a:latin typeface="Calibri"/>
              <a:cs typeface="Arial"/>
            </a:endParaRPr>
          </a:p>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prstClr val="black"/>
                </a:solidFill>
                <a:effectLst/>
                <a:uLnTx/>
                <a:uFillTx/>
                <a:latin typeface="Calibri"/>
                <a:ea typeface="+mn-ea"/>
                <a:cs typeface="Arial"/>
              </a:rPr>
              <a:t>Green</a:t>
            </a:r>
            <a:endParaRPr kumimoji="0" sz="1600" b="1" i="0" u="none" strike="noStrike" kern="0" cap="none" spc="0" normalizeH="0" baseline="0" noProof="0">
              <a:ln>
                <a:noFill/>
              </a:ln>
              <a:solidFill>
                <a:prstClr val="black"/>
              </a:solidFill>
              <a:effectLst/>
              <a:uLnTx/>
              <a:uFillTx/>
              <a:latin typeface="Calibri"/>
              <a:ea typeface="+mn-ea"/>
              <a:cs typeface="Arial"/>
            </a:endParaRPr>
          </a:p>
        </p:txBody>
      </p:sp>
      <p:sp>
        <p:nvSpPr>
          <p:cNvPr id="6" name="Google Shape;413;p21"/>
          <p:cNvSpPr txBox="1"/>
          <p:nvPr/>
        </p:nvSpPr>
        <p:spPr bwMode="auto">
          <a:xfrm flipH="1">
            <a:off x="197333" y="5202634"/>
            <a:ext cx="1470617" cy="495377"/>
          </a:xfrm>
          <a:prstGeom prst="rect">
            <a:avLst/>
          </a:prstGeom>
          <a:noFill/>
          <a:ln>
            <a:noFill/>
          </a:ln>
        </p:spPr>
        <p:txBody>
          <a:bodyPr spcFirstLastPara="1" wrap="square" lIns="121900" tIns="121900" rIns="121900" bIns="121900" anchor="ctr" anchorCtr="0">
            <a:noAutofit/>
          </a:bodyP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en" sz="1200" b="1" i="0" u="none" strike="noStrike" kern="0" cap="none" spc="0" normalizeH="0" baseline="0" noProof="0">
              <a:ln>
                <a:noFill/>
              </a:ln>
              <a:solidFill>
                <a:srgbClr val="4472C4">
                  <a:lumMod val="75000"/>
                </a:srgbClr>
              </a:solidFill>
              <a:effectLst/>
              <a:uLnTx/>
              <a:uFillTx/>
              <a:latin typeface="Calibri"/>
              <a:ea typeface="+mn-ea"/>
              <a:cs typeface="Arial"/>
            </a:endParaRPr>
          </a:p>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srgbClr val="4472C4">
                    <a:lumMod val="75000"/>
                  </a:srgbClr>
                </a:solidFill>
                <a:effectLst/>
                <a:uLnTx/>
                <a:uFillTx/>
                <a:latin typeface="Calibri"/>
                <a:ea typeface="+mn-ea"/>
                <a:cs typeface="Arial"/>
              </a:rPr>
              <a:t> </a:t>
            </a:r>
            <a:r>
              <a:rPr kumimoji="0" lang="en" sz="1600" b="1" i="0" u="none" strike="noStrike" kern="0" cap="none" spc="0" normalizeH="0" baseline="0" noProof="0">
                <a:ln>
                  <a:noFill/>
                </a:ln>
                <a:solidFill>
                  <a:prstClr val="black"/>
                </a:solidFill>
                <a:effectLst/>
                <a:uLnTx/>
                <a:uFillTx/>
                <a:latin typeface="Calibri"/>
                <a:ea typeface="+mn-ea"/>
                <a:cs typeface="Arial"/>
              </a:rPr>
              <a:t>Delivery</a:t>
            </a:r>
            <a:endParaRPr kumimoji="0" sz="2400" b="0" i="0" u="none" strike="noStrike" kern="0" cap="none" spc="0" normalizeH="0" baseline="0" noProof="0">
              <a:ln>
                <a:noFill/>
              </a:ln>
              <a:solidFill>
                <a:prstClr val="black"/>
              </a:solidFill>
              <a:effectLst/>
              <a:uLnTx/>
              <a:uFillTx/>
              <a:latin typeface="Calibri"/>
              <a:cs typeface="Arial"/>
            </a:endParaRPr>
          </a:p>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prstClr val="black"/>
                </a:solidFill>
                <a:effectLst/>
                <a:uLnTx/>
                <a:uFillTx/>
                <a:latin typeface="Calibri"/>
                <a:ea typeface="+mn-ea"/>
                <a:cs typeface="Arial"/>
              </a:rPr>
              <a:t>Park</a:t>
            </a:r>
            <a:endParaRPr kumimoji="0" sz="1600" b="1" i="0" u="none" strike="noStrike" kern="0" cap="none" spc="0" normalizeH="0" baseline="0" noProof="0">
              <a:ln>
                <a:noFill/>
              </a:ln>
              <a:solidFill>
                <a:prstClr val="black"/>
              </a:solidFill>
              <a:effectLst/>
              <a:uLnTx/>
              <a:uFillTx/>
              <a:latin typeface="Calibri"/>
              <a:ea typeface="+mn-ea"/>
              <a:cs typeface="Arial"/>
            </a:endParaRPr>
          </a:p>
        </p:txBody>
      </p:sp>
      <p:grpSp>
        <p:nvGrpSpPr>
          <p:cNvPr id="7" name="Groupe 6"/>
          <p:cNvGrpSpPr/>
          <p:nvPr/>
        </p:nvGrpSpPr>
        <p:grpSpPr bwMode="auto">
          <a:xfrm>
            <a:off x="3306383" y="1508788"/>
            <a:ext cx="1836905" cy="1223047"/>
            <a:chOff x="3309611" y="1178648"/>
            <a:chExt cx="1836905" cy="1223047"/>
          </a:xfrm>
          <a:solidFill>
            <a:schemeClr val="accent6">
              <a:lumMod val="40000"/>
              <a:lumOff val="60000"/>
            </a:schemeClr>
          </a:solidFill>
        </p:grpSpPr>
        <p:sp>
          <p:nvSpPr>
            <p:cNvPr id="8" name="Ellipse 7"/>
            <p:cNvSpPr/>
            <p:nvPr/>
          </p:nvSpPr>
          <p:spPr bwMode="auto">
            <a:xfrm>
              <a:off x="3309611" y="1178648"/>
              <a:ext cx="1836905" cy="122304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0" name="Google Shape;413;p21"/>
            <p:cNvSpPr txBox="1"/>
            <p:nvPr/>
          </p:nvSpPr>
          <p:spPr bwMode="auto">
            <a:xfrm flipH="1">
              <a:off x="3415354" y="1559028"/>
              <a:ext cx="1666058" cy="472800"/>
            </a:xfrm>
            <a:prstGeom prst="rect">
              <a:avLst/>
            </a:prstGeom>
            <a:grpFill/>
            <a:ln>
              <a:noFill/>
            </a:ln>
          </p:spPr>
          <p:txBody>
            <a:bodyPr spcFirstLastPara="1" wrap="square" lIns="121900" tIns="121900" rIns="121900" bIns="121900" anchor="ctr" anchorCtr="0">
              <a:no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prstClr val="black"/>
                  </a:solidFill>
                  <a:effectLst/>
                  <a:uLnTx/>
                  <a:uFillTx/>
                  <a:latin typeface="Calibri"/>
                  <a:ea typeface="+mn-ea"/>
                  <a:cs typeface="Arial"/>
                </a:rPr>
                <a:t> </a:t>
              </a:r>
              <a:r>
                <a:rPr kumimoji="0" lang="en" sz="1400" b="0" i="0" u="none" strike="noStrike" kern="0" cap="none" spc="0" normalizeH="0" baseline="0" noProof="0">
                  <a:ln>
                    <a:noFill/>
                  </a:ln>
                  <a:solidFill>
                    <a:prstClr val="black"/>
                  </a:solidFill>
                  <a:effectLst/>
                  <a:uLnTx/>
                  <a:uFillTx/>
                  <a:latin typeface="Calibri"/>
                  <a:ea typeface="+mn-ea"/>
                  <a:cs typeface="Arial"/>
                </a:rPr>
                <a:t>Ajout du module </a:t>
              </a:r>
              <a:r>
                <a:rPr kumimoji="0" lang="en" sz="1600" b="1" i="0" u="none" strike="noStrike" kern="0" cap="none" spc="0" normalizeH="0" baseline="0" noProof="0">
                  <a:ln>
                    <a:noFill/>
                  </a:ln>
                  <a:solidFill>
                    <a:prstClr val="black"/>
                  </a:solidFill>
                  <a:effectLst/>
                  <a:uLnTx/>
                  <a:uFillTx/>
                  <a:latin typeface="Calibri"/>
                  <a:ea typeface="+mn-ea"/>
                  <a:cs typeface="Arial"/>
                </a:rPr>
                <a:t>“Verdissement”</a:t>
              </a:r>
              <a:endParaRPr kumimoji="0" sz="2400" b="0" i="0" u="none" strike="noStrike" kern="0" cap="none" spc="0" normalizeH="0" baseline="0" noProof="0">
                <a:ln>
                  <a:noFill/>
                </a:ln>
                <a:solidFill>
                  <a:prstClr val="black"/>
                </a:solidFill>
                <a:effectLst/>
                <a:uLnTx/>
                <a:uFillTx/>
                <a:latin typeface="Calibri"/>
                <a:cs typeface="Arial"/>
              </a:endParaRPr>
            </a:p>
            <a:p>
              <a:pPr marL="0" marR="0" lvl="0" indent="0" algn="ctr" defTabSz="609493"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a:ln>
                    <a:noFill/>
                  </a:ln>
                  <a:solidFill>
                    <a:prstClr val="black"/>
                  </a:solidFill>
                  <a:effectLst/>
                  <a:uLnTx/>
                  <a:uFillTx/>
                  <a:latin typeface="Calibri"/>
                  <a:ea typeface="+mn-ea"/>
                  <a:cs typeface="Arial"/>
                </a:rPr>
                <a:t>Les aides pour verdir sa flotte</a:t>
              </a:r>
              <a:endParaRPr kumimoji="0" sz="1400" b="0" i="0" u="none" strike="noStrike" kern="0" cap="none" spc="0" normalizeH="0" baseline="0" noProof="0">
                <a:ln>
                  <a:noFill/>
                </a:ln>
                <a:solidFill>
                  <a:prstClr val="black"/>
                </a:solidFill>
                <a:effectLst/>
                <a:uLnTx/>
                <a:uFillTx/>
                <a:latin typeface="Calibri"/>
                <a:ea typeface="+mn-ea"/>
                <a:cs typeface="Arial"/>
              </a:endParaRPr>
            </a:p>
          </p:txBody>
        </p:sp>
      </p:grpSp>
      <p:cxnSp>
        <p:nvCxnSpPr>
          <p:cNvPr id="11" name="Connecteur droit avec flèche 10"/>
          <p:cNvCxnSpPr>
            <a:cxnSpLocks/>
            <a:stCxn id="4" idx="6"/>
            <a:endCxn id="10" idx="3"/>
          </p:cNvCxnSpPr>
          <p:nvPr/>
        </p:nvCxnSpPr>
        <p:spPr bwMode="auto">
          <a:xfrm flipV="1">
            <a:off x="1729073" y="2125568"/>
            <a:ext cx="1683053" cy="486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 coins arrondis 11"/>
          <p:cNvSpPr/>
          <p:nvPr/>
        </p:nvSpPr>
        <p:spPr bwMode="auto">
          <a:xfrm>
            <a:off x="2648644" y="2998185"/>
            <a:ext cx="3284796" cy="3383280"/>
          </a:xfrm>
          <a:prstGeom prst="roundRect">
            <a:avLst>
              <a:gd name="adj"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cxnSp>
        <p:nvCxnSpPr>
          <p:cNvPr id="13" name="Connecteur droit avec flèche 12"/>
          <p:cNvCxnSpPr>
            <a:cxnSpLocks/>
            <a:stCxn id="4" idx="6"/>
            <a:endCxn id="15" idx="1"/>
          </p:cNvCxnSpPr>
          <p:nvPr/>
        </p:nvCxnSpPr>
        <p:spPr bwMode="auto">
          <a:xfrm>
            <a:off x="1729073" y="2612308"/>
            <a:ext cx="1057627" cy="1547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Image 13" descr="Une image contenant texte, Police, logo, Graphique&#10;&#10;Description générée automatiquement"/>
          <p:cNvPicPr>
            <a:picLocks noChangeAspect="1"/>
          </p:cNvPicPr>
          <p:nvPr/>
        </p:nvPicPr>
        <p:blipFill>
          <a:blip r:embed="rId5"/>
          <a:srcRect b="-2864"/>
          <a:stretch/>
        </p:blipFill>
        <p:spPr bwMode="auto">
          <a:xfrm>
            <a:off x="3300529" y="3103044"/>
            <a:ext cx="2304457" cy="716416"/>
          </a:xfrm>
          <a:prstGeom prst="rect">
            <a:avLst/>
          </a:prstGeom>
        </p:spPr>
      </p:pic>
      <p:pic>
        <p:nvPicPr>
          <p:cNvPr id="15" name="Image 14" descr="Une image contenant texte, Police, Graphique, graphisme&#10;&#10;Description générée automatiquement"/>
          <p:cNvPicPr>
            <a:picLocks noChangeAspect="1"/>
          </p:cNvPicPr>
          <p:nvPr/>
        </p:nvPicPr>
        <p:blipFill>
          <a:blip r:embed="rId6"/>
          <a:stretch/>
        </p:blipFill>
        <p:spPr bwMode="auto">
          <a:xfrm>
            <a:off x="2786700" y="4023129"/>
            <a:ext cx="1185860" cy="273191"/>
          </a:xfrm>
          <a:prstGeom prst="rect">
            <a:avLst/>
          </a:prstGeom>
        </p:spPr>
      </p:pic>
      <p:sp>
        <p:nvSpPr>
          <p:cNvPr id="16" name="Rectangle : coins arrondis 15"/>
          <p:cNvSpPr/>
          <p:nvPr/>
        </p:nvSpPr>
        <p:spPr bwMode="auto">
          <a:xfrm>
            <a:off x="2729444" y="3931063"/>
            <a:ext cx="3092236" cy="457322"/>
          </a:xfrm>
          <a:prstGeom prst="roundRect">
            <a:avLst>
              <a:gd name="adj"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7" name="Rectangle : coins arrondis 16"/>
          <p:cNvSpPr/>
          <p:nvPr/>
        </p:nvSpPr>
        <p:spPr bwMode="auto">
          <a:xfrm>
            <a:off x="2729444" y="4496244"/>
            <a:ext cx="3092236" cy="457322"/>
          </a:xfrm>
          <a:prstGeom prst="roundRect">
            <a:avLst>
              <a:gd name="adj"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8" name="Rectangle : coins arrondis 17"/>
          <p:cNvSpPr/>
          <p:nvPr/>
        </p:nvSpPr>
        <p:spPr bwMode="auto">
          <a:xfrm>
            <a:off x="2729444" y="5064121"/>
            <a:ext cx="3092236" cy="457322"/>
          </a:xfrm>
          <a:prstGeom prst="roundRect">
            <a:avLst>
              <a:gd name="adj"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pic>
        <p:nvPicPr>
          <p:cNvPr id="19" name="Image 18" descr="Une image contenant Police, texte, Graphique, logo&#10;&#10;Description générée automatiquement"/>
          <p:cNvPicPr>
            <a:picLocks noChangeAspect="1"/>
          </p:cNvPicPr>
          <p:nvPr/>
        </p:nvPicPr>
        <p:blipFill>
          <a:blip r:embed="rId7"/>
          <a:stretch/>
        </p:blipFill>
        <p:spPr bwMode="auto">
          <a:xfrm>
            <a:off x="2728704" y="5763657"/>
            <a:ext cx="1378800" cy="288268"/>
          </a:xfrm>
          <a:prstGeom prst="rect">
            <a:avLst/>
          </a:prstGeom>
        </p:spPr>
      </p:pic>
      <p:sp>
        <p:nvSpPr>
          <p:cNvPr id="20" name="Rectangle : coins arrondis 19"/>
          <p:cNvSpPr/>
          <p:nvPr/>
        </p:nvSpPr>
        <p:spPr bwMode="auto">
          <a:xfrm>
            <a:off x="2729443" y="5665811"/>
            <a:ext cx="3092236" cy="457322"/>
          </a:xfrm>
          <a:prstGeom prst="roundRect">
            <a:avLst>
              <a:gd name="adj"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pic>
        <p:nvPicPr>
          <p:cNvPr id="21" name="Image 20" descr="Une image contenant Police, Graphique, logo, graphisme&#10;&#10;Description générée automatiquement"/>
          <p:cNvPicPr>
            <a:picLocks noChangeAspect="1"/>
          </p:cNvPicPr>
          <p:nvPr/>
        </p:nvPicPr>
        <p:blipFill>
          <a:blip r:embed="rId8"/>
          <a:stretch/>
        </p:blipFill>
        <p:spPr bwMode="auto">
          <a:xfrm>
            <a:off x="2774206" y="4560420"/>
            <a:ext cx="1282294" cy="328969"/>
          </a:xfrm>
          <a:prstGeom prst="rect">
            <a:avLst/>
          </a:prstGeom>
        </p:spPr>
      </p:pic>
      <p:pic>
        <p:nvPicPr>
          <p:cNvPr id="22" name="Image 21" descr="Une image contenant Police, Graphique, logo, conception&#10;&#10;Description générée automatiquement"/>
          <p:cNvPicPr>
            <a:picLocks noChangeAspect="1"/>
          </p:cNvPicPr>
          <p:nvPr/>
        </p:nvPicPr>
        <p:blipFill>
          <a:blip r:embed="rId9"/>
          <a:stretch/>
        </p:blipFill>
        <p:spPr bwMode="auto">
          <a:xfrm>
            <a:off x="2749763" y="5143338"/>
            <a:ext cx="1282124" cy="295367"/>
          </a:xfrm>
          <a:prstGeom prst="rect">
            <a:avLst/>
          </a:prstGeom>
        </p:spPr>
      </p:pic>
      <p:cxnSp>
        <p:nvCxnSpPr>
          <p:cNvPr id="23" name="Connecteur droit avec flèche 22"/>
          <p:cNvCxnSpPr>
            <a:cxnSpLocks/>
          </p:cNvCxnSpPr>
          <p:nvPr/>
        </p:nvCxnSpPr>
        <p:spPr bwMode="auto">
          <a:xfrm>
            <a:off x="1758405" y="5482633"/>
            <a:ext cx="1106715" cy="272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itre 1"/>
          <p:cNvSpPr txBox="1"/>
          <p:nvPr/>
        </p:nvSpPr>
        <p:spPr bwMode="auto">
          <a:xfrm>
            <a:off x="4109377" y="5061425"/>
            <a:ext cx="1617930" cy="435659"/>
          </a:xfrm>
          <a:prstGeom prst="rect">
            <a:avLst/>
          </a:prstGeom>
        </p:spPr>
        <p:txBody>
          <a:bodyPr/>
          <a:lstStyle>
            <a:lvl1pPr algn="l" defTabSz="685800">
              <a:lnSpc>
                <a:spcPct val="90000"/>
              </a:lnSpc>
              <a:spcBef>
                <a:spcPts val="0"/>
              </a:spcBef>
              <a:buNone/>
              <a:defRPr sz="3300">
                <a:solidFill>
                  <a:schemeClr val="tx1"/>
                </a:solidFill>
                <a:latin typeface="+mj-lt"/>
                <a:ea typeface="+mj-ea"/>
                <a:cs typeface="+mj-cs"/>
              </a:defRPr>
            </a:lvl1pPr>
          </a:lstStyle>
          <a:p>
            <a:pPr marL="0" marR="0" lvl="0" indent="0" algn="l" defTabSz="685800" eaLnBrk="1" fontAlgn="auto" latinLnBrk="0" hangingPunct="1">
              <a:lnSpc>
                <a:spcPct val="90000"/>
              </a:lnSpc>
              <a:spcBef>
                <a:spcPts val="0"/>
              </a:spcBef>
              <a:spcAft>
                <a:spcPts val="0"/>
              </a:spcAft>
              <a:buClrTx/>
              <a:buSzTx/>
              <a:buFontTx/>
              <a:buNone/>
              <a:tabLst/>
              <a:defRPr/>
            </a:pPr>
            <a:r>
              <a:rPr kumimoji="0" lang="fr-FR" sz="1400" b="1" i="0" u="none" strike="noStrike" kern="0" cap="none" spc="0" normalizeH="0" baseline="0" noProof="0">
                <a:ln>
                  <a:noFill/>
                </a:ln>
                <a:solidFill>
                  <a:srgbClr val="3879C6"/>
                </a:solidFill>
                <a:effectLst/>
                <a:uLnTx/>
                <a:uFillTx/>
                <a:latin typeface="Calibri Light"/>
                <a:ea typeface="+mj-ea"/>
                <a:cs typeface="Arial"/>
              </a:rPr>
              <a:t>Le QR Code pour les zones bleues</a:t>
            </a:r>
            <a:endParaRPr kumimoji="0" lang="fr-FR" sz="1400" b="1" i="1" u="none" strike="noStrike" kern="0" cap="none" spc="0" normalizeH="0" baseline="0" noProof="0">
              <a:ln>
                <a:noFill/>
              </a:ln>
              <a:solidFill>
                <a:srgbClr val="3879C6"/>
              </a:solidFill>
              <a:effectLst/>
              <a:uLnTx/>
              <a:uFillTx/>
              <a:latin typeface="Calibri Light"/>
              <a:ea typeface="+mj-ea"/>
              <a:cs typeface="Arial"/>
            </a:endParaRPr>
          </a:p>
        </p:txBody>
      </p:sp>
      <p:sp>
        <p:nvSpPr>
          <p:cNvPr id="25" name="Titre 1"/>
          <p:cNvSpPr txBox="1"/>
          <p:nvPr/>
        </p:nvSpPr>
        <p:spPr bwMode="auto">
          <a:xfrm>
            <a:off x="4224836" y="4573720"/>
            <a:ext cx="1502471" cy="315670"/>
          </a:xfrm>
          <a:prstGeom prst="rect">
            <a:avLst/>
          </a:prstGeom>
        </p:spPr>
        <p:txBody>
          <a:bodyPr vert="horz" lIns="0" tIns="45720" rIns="91440" bIns="45720" rtlCol="0" anchor="t">
            <a:noAutofit/>
          </a:bodyPr>
          <a:lstStyle>
            <a:lvl1pPr algn="l" defTabSz="914400">
              <a:lnSpc>
                <a:spcPct val="90000"/>
              </a:lnSpc>
              <a:spcBef>
                <a:spcPts val="0"/>
              </a:spcBef>
              <a:buNone/>
              <a:defRPr lang="fr-FR" sz="4400" b="1" i="0" u="none" strike="noStrike" cap="none" spc="0">
                <a:ln>
                  <a:noFill/>
                </a:ln>
                <a:solidFill>
                  <a:schemeClr val="accent1">
                    <a:lumMod val="75000"/>
                  </a:schemeClr>
                </a:solidFill>
                <a:latin typeface="Gotham-Medium"/>
                <a:ea typeface="+mj-ea"/>
                <a:cs typeface="+mj-cs"/>
              </a:defRPr>
            </a:lvl1pPr>
          </a:lstStyle>
          <a:p>
            <a:pPr marL="0" marR="0" lvl="0" indent="0" algn="l" defTabSz="914400" eaLnBrk="1" fontAlgn="auto" latinLnBrk="0" hangingPunct="1">
              <a:lnSpc>
                <a:spcPct val="90000"/>
              </a:lnSpc>
              <a:spcBef>
                <a:spcPts val="0"/>
              </a:spcBef>
              <a:spcAft>
                <a:spcPts val="0"/>
              </a:spcAft>
              <a:buClrTx/>
              <a:buSzTx/>
              <a:buFontTx/>
              <a:buNone/>
              <a:tabLst/>
              <a:defRPr/>
            </a:pPr>
            <a:r>
              <a:rPr kumimoji="0" lang="fr-FR" sz="1400" b="1" i="0" u="none" strike="noStrike" kern="0" cap="none" spc="0" normalizeH="0" baseline="0" noProof="0">
                <a:ln>
                  <a:noFill/>
                </a:ln>
                <a:solidFill>
                  <a:srgbClr val="ED2838"/>
                </a:solidFill>
                <a:effectLst/>
                <a:uLnTx/>
                <a:uFillTx/>
                <a:latin typeface="Calibri Light"/>
                <a:ea typeface="+mj-ea"/>
                <a:cs typeface="Arial"/>
              </a:rPr>
              <a:t>La carte interactive</a:t>
            </a:r>
            <a:endParaRPr kumimoji="0" lang="fr-FR" sz="4400" b="1" i="0" u="none" strike="noStrike" kern="0" cap="none" spc="0" normalizeH="0" baseline="0" noProof="0">
              <a:ln>
                <a:noFill/>
              </a:ln>
              <a:solidFill>
                <a:srgbClr val="4472C4">
                  <a:lumMod val="75000"/>
                </a:srgbClr>
              </a:solidFill>
              <a:effectLst/>
              <a:uLnTx/>
              <a:uFillTx/>
              <a:latin typeface="Gotham-Medium"/>
              <a:cs typeface="Arial"/>
            </a:endParaRPr>
          </a:p>
        </p:txBody>
      </p:sp>
      <p:sp>
        <p:nvSpPr>
          <p:cNvPr id="26" name="Titre 5"/>
          <p:cNvSpPr txBox="1"/>
          <p:nvPr/>
        </p:nvSpPr>
        <p:spPr bwMode="auto">
          <a:xfrm>
            <a:off x="4167280" y="5673053"/>
            <a:ext cx="1684879" cy="450080"/>
          </a:xfrm>
          <a:prstGeom prst="rect">
            <a:avLst/>
          </a:prstGeom>
        </p:spPr>
        <p:txBody>
          <a:bodyPr vert="horz" lIns="0" tIns="45720" rIns="91440" bIns="45720" rtlCol="0" anchor="t">
            <a:noAutofit/>
          </a:bodyPr>
          <a:lstStyle>
            <a:lvl1pPr algn="l" defTabSz="914400">
              <a:lnSpc>
                <a:spcPct val="90000"/>
              </a:lnSpc>
              <a:spcBef>
                <a:spcPts val="0"/>
              </a:spcBef>
              <a:buNone/>
              <a:defRPr lang="fr-FR" sz="4400" b="1" i="0" u="none" strike="noStrike" cap="none" spc="0">
                <a:ln>
                  <a:noFill/>
                </a:ln>
                <a:solidFill>
                  <a:schemeClr val="accent1">
                    <a:lumMod val="75000"/>
                  </a:schemeClr>
                </a:solidFill>
                <a:latin typeface="Gotham-Medium"/>
                <a:ea typeface="+mj-ea"/>
                <a:cs typeface="+mj-cs"/>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8B223"/>
                </a:solidFill>
                <a:effectLst/>
                <a:uLnTx/>
                <a:uFillTx/>
                <a:latin typeface="Calibri Light"/>
                <a:ea typeface="+mj-ea"/>
                <a:cs typeface="Calibri Light"/>
              </a:rPr>
              <a:t>Le disque numérique </a:t>
            </a:r>
            <a:r>
              <a:rPr kumimoji="0" lang="fr-FR" sz="900" b="1" i="0" u="none" strike="noStrike" kern="0" cap="none" spc="0" normalizeH="0" baseline="0" noProof="0">
                <a:ln>
                  <a:noFill/>
                </a:ln>
                <a:solidFill>
                  <a:srgbClr val="F8B223"/>
                </a:solidFill>
                <a:effectLst/>
                <a:uLnTx/>
                <a:uFillTx/>
                <a:latin typeface="Calibri Light"/>
                <a:ea typeface="+mj-ea"/>
                <a:cs typeface="Calibri Light"/>
              </a:rPr>
              <a:t>pour les zones sécurisées critiques</a:t>
            </a:r>
            <a:endParaRPr kumimoji="0" lang="fr-FR" sz="1200" b="0" i="0" u="none" strike="noStrike" kern="0" cap="none" spc="0" normalizeH="0" baseline="0" noProof="0">
              <a:ln>
                <a:noFill/>
              </a:ln>
              <a:solidFill>
                <a:prstClr val="black"/>
              </a:solidFill>
              <a:effectLst/>
              <a:uLnTx/>
              <a:uFillTx/>
              <a:latin typeface="Calibri Light"/>
              <a:ea typeface="+mj-ea"/>
              <a:cs typeface="Calibri Light"/>
            </a:endParaRPr>
          </a:p>
        </p:txBody>
      </p:sp>
      <p:sp>
        <p:nvSpPr>
          <p:cNvPr id="27" name="Titre 1"/>
          <p:cNvSpPr txBox="1"/>
          <p:nvPr/>
        </p:nvSpPr>
        <p:spPr bwMode="auto">
          <a:xfrm>
            <a:off x="4145279" y="4036500"/>
            <a:ext cx="1676400" cy="262470"/>
          </a:xfrm>
          <a:prstGeom prst="rect">
            <a:avLst/>
          </a:prstGeom>
        </p:spPr>
        <p:txBody>
          <a:bodyPr/>
          <a:lstStyle>
            <a:lvl1pPr algn="l" defTabSz="685800">
              <a:lnSpc>
                <a:spcPct val="90000"/>
              </a:lnSpc>
              <a:spcBef>
                <a:spcPts val="0"/>
              </a:spcBef>
              <a:buNone/>
              <a:defRPr sz="3300">
                <a:solidFill>
                  <a:schemeClr val="tx1"/>
                </a:solidFill>
                <a:latin typeface="+mj-lt"/>
                <a:ea typeface="+mj-ea"/>
                <a:cs typeface="+mj-cs"/>
              </a:defRPr>
            </a:lvl1pPr>
          </a:lstStyle>
          <a:p>
            <a:pPr marL="0" marR="0" lvl="0" indent="0" algn="l" defTabSz="685800" eaLnBrk="1" fontAlgn="auto" latinLnBrk="0" hangingPunct="1">
              <a:lnSpc>
                <a:spcPct val="90000"/>
              </a:lnSpc>
              <a:spcBef>
                <a:spcPts val="0"/>
              </a:spcBef>
              <a:spcAft>
                <a:spcPts val="0"/>
              </a:spcAft>
              <a:buClrTx/>
              <a:buSzTx/>
              <a:buFontTx/>
              <a:buNone/>
              <a:tabLst/>
              <a:defRPr/>
            </a:pPr>
            <a:r>
              <a:rPr kumimoji="0" lang="fr-FR" sz="1400" b="1" i="0" u="none" strike="noStrike" kern="0" cap="none" spc="0" normalizeH="0" baseline="0" noProof="0">
                <a:ln>
                  <a:noFill/>
                </a:ln>
                <a:solidFill>
                  <a:srgbClr val="00943F"/>
                </a:solidFill>
                <a:effectLst/>
                <a:uLnTx/>
                <a:uFillTx/>
                <a:latin typeface="Calibri Light"/>
                <a:ea typeface="+mj-ea"/>
                <a:cs typeface="Arial"/>
              </a:rPr>
              <a:t>Le calcul d’itinéraire</a:t>
            </a:r>
            <a:endParaRPr kumimoji="0" lang="fr-FR" sz="1400" b="1" i="1" u="none" strike="noStrike" kern="0" cap="none" spc="0" normalizeH="0" baseline="0" noProof="0">
              <a:ln>
                <a:noFill/>
              </a:ln>
              <a:solidFill>
                <a:srgbClr val="ED2838"/>
              </a:solidFill>
              <a:effectLst/>
              <a:uLnTx/>
              <a:uFillTx/>
              <a:latin typeface="Calibri Light"/>
              <a:ea typeface="+mj-ea"/>
              <a:cs typeface="Arial"/>
            </a:endParaRPr>
          </a:p>
        </p:txBody>
      </p:sp>
      <p:sp>
        <p:nvSpPr>
          <p:cNvPr id="28" name="Titre 1"/>
          <p:cNvSpPr txBox="1"/>
          <p:nvPr/>
        </p:nvSpPr>
        <p:spPr bwMode="auto">
          <a:xfrm>
            <a:off x="7116006" y="937521"/>
            <a:ext cx="2019988" cy="296189"/>
          </a:xfrm>
          <a:prstGeom prst="rect">
            <a:avLst/>
          </a:prstGeom>
        </p:spPr>
        <p:txBody>
          <a:bodyPr/>
          <a:lstStyle>
            <a:lvl1pPr algn="l" defTabSz="685800">
              <a:lnSpc>
                <a:spcPct val="90000"/>
              </a:lnSpc>
              <a:spcBef>
                <a:spcPts val="0"/>
              </a:spcBef>
              <a:buNone/>
              <a:defRPr sz="3300">
                <a:solidFill>
                  <a:schemeClr val="tx1"/>
                </a:solidFill>
                <a:latin typeface="+mj-lt"/>
                <a:ea typeface="+mj-ea"/>
                <a:cs typeface="+mj-cs"/>
              </a:defRPr>
            </a:lvl1pPr>
          </a:lstStyle>
          <a:p>
            <a:pPr marL="0" marR="0" lvl="0" indent="0" algn="l" defTabSz="685800" eaLnBrk="1" fontAlgn="auto" latinLnBrk="0" hangingPunct="1">
              <a:lnSpc>
                <a:spcPct val="9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latin typeface="Calibri Light"/>
                <a:ea typeface="+mj-ea"/>
                <a:cs typeface="Arial"/>
              </a:rPr>
              <a:t>HERITAGE DES OUTILS </a:t>
            </a:r>
            <a:endParaRPr kumimoji="0" lang="fr-FR" sz="1600" b="1" i="1" u="none" strike="noStrike" kern="0" cap="none" spc="0" normalizeH="0" baseline="0" noProof="0">
              <a:ln>
                <a:noFill/>
              </a:ln>
              <a:solidFill>
                <a:prstClr val="black"/>
              </a:solidFill>
              <a:effectLst/>
              <a:uLnTx/>
              <a:uFillTx/>
              <a:latin typeface="Calibri Light"/>
              <a:ea typeface="+mj-ea"/>
              <a:cs typeface="Arial"/>
            </a:endParaRPr>
          </a:p>
        </p:txBody>
      </p:sp>
      <p:sp>
        <p:nvSpPr>
          <p:cNvPr id="29" name="Titre 1"/>
          <p:cNvSpPr txBox="1"/>
          <p:nvPr/>
        </p:nvSpPr>
        <p:spPr bwMode="auto">
          <a:xfrm>
            <a:off x="92347" y="930441"/>
            <a:ext cx="1666058" cy="310349"/>
          </a:xfrm>
          <a:prstGeom prst="rect">
            <a:avLst/>
          </a:prstGeom>
        </p:spPr>
        <p:txBody>
          <a:bodyPr/>
          <a:lstStyle>
            <a:lvl1pPr algn="l" defTabSz="685800">
              <a:lnSpc>
                <a:spcPct val="90000"/>
              </a:lnSpc>
              <a:spcBef>
                <a:spcPts val="0"/>
              </a:spcBef>
              <a:buNone/>
              <a:defRPr sz="3300">
                <a:solidFill>
                  <a:schemeClr val="tx1"/>
                </a:solidFill>
                <a:latin typeface="+mj-lt"/>
                <a:ea typeface="+mj-ea"/>
                <a:cs typeface="+mj-cs"/>
              </a:defRPr>
            </a:lvl1pPr>
          </a:lstStyle>
          <a:p>
            <a:pPr marL="0" marR="0" lvl="0" indent="0" algn="ctr" defTabSz="685800" eaLnBrk="1" fontAlgn="auto" latinLnBrk="0" hangingPunct="1">
              <a:lnSpc>
                <a:spcPct val="9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latin typeface="Calibri Light"/>
                <a:ea typeface="+mj-ea"/>
                <a:cs typeface="Arial"/>
              </a:rPr>
              <a:t>OUTILS INTERLUD</a:t>
            </a:r>
            <a:endParaRPr kumimoji="0" sz="3300" b="0" i="0" u="none" strike="noStrike" kern="0" cap="none" spc="0" normalizeH="0" baseline="0" noProof="0">
              <a:ln>
                <a:noFill/>
              </a:ln>
              <a:solidFill>
                <a:prstClr val="black"/>
              </a:solidFill>
              <a:effectLst/>
              <a:uLnTx/>
              <a:uFillTx/>
              <a:latin typeface="Calibri Light"/>
              <a:cs typeface="Arial"/>
            </a:endParaRPr>
          </a:p>
        </p:txBody>
      </p:sp>
      <p:sp>
        <p:nvSpPr>
          <p:cNvPr id="30" name="Titre 1"/>
          <p:cNvSpPr txBox="1"/>
          <p:nvPr/>
        </p:nvSpPr>
        <p:spPr bwMode="auto">
          <a:xfrm>
            <a:off x="3357109" y="930441"/>
            <a:ext cx="1836904" cy="310349"/>
          </a:xfrm>
          <a:prstGeom prst="rect">
            <a:avLst/>
          </a:prstGeom>
        </p:spPr>
        <p:txBody>
          <a:bodyPr/>
          <a:lstStyle>
            <a:lvl1pPr algn="l" defTabSz="685800">
              <a:lnSpc>
                <a:spcPct val="90000"/>
              </a:lnSpc>
              <a:spcBef>
                <a:spcPts val="0"/>
              </a:spcBef>
              <a:buNone/>
              <a:defRPr sz="3300">
                <a:solidFill>
                  <a:schemeClr val="tx1"/>
                </a:solidFill>
                <a:latin typeface="+mj-lt"/>
                <a:ea typeface="+mj-ea"/>
                <a:cs typeface="+mj-cs"/>
              </a:defRPr>
            </a:lvl1pPr>
          </a:lstStyle>
          <a:p>
            <a:pPr marL="0" marR="0" lvl="0" indent="0" algn="ctr" defTabSz="685800" eaLnBrk="1" fontAlgn="auto" latinLnBrk="0" hangingPunct="1">
              <a:lnSpc>
                <a:spcPct val="9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latin typeface="Calibri Light"/>
                <a:ea typeface="+mj-ea"/>
                <a:cs typeface="Arial"/>
              </a:rPr>
              <a:t>OUTILS INTERLUD +</a:t>
            </a:r>
            <a:endParaRPr kumimoji="0" sz="3300" b="0" i="0" u="none" strike="noStrike" kern="0" cap="none" spc="0" normalizeH="0" baseline="0" noProof="0">
              <a:ln>
                <a:noFill/>
              </a:ln>
              <a:solidFill>
                <a:prstClr val="black"/>
              </a:solidFill>
              <a:effectLst/>
              <a:uLnTx/>
              <a:uFillTx/>
              <a:latin typeface="Calibri Light"/>
              <a:cs typeface="Arial"/>
            </a:endParaRPr>
          </a:p>
        </p:txBody>
      </p:sp>
      <p:pic>
        <p:nvPicPr>
          <p:cNvPr id="31" name="Graphique 30" descr="Badge à suivre avec un remplissage uni"/>
          <p:cNvPicPr>
            <a:picLocks noChangeAspect="1"/>
          </p:cNvPicPr>
          <p:nvPr/>
        </p:nvPicPr>
        <p:blipFill>
          <a:blip r:embed="rId10"/>
          <a:stretch/>
        </p:blipFill>
        <p:spPr bwMode="auto">
          <a:xfrm>
            <a:off x="1758405" y="3293351"/>
            <a:ext cx="434440" cy="434440"/>
          </a:xfrm>
          <a:prstGeom prst="rect">
            <a:avLst/>
          </a:prstGeom>
        </p:spPr>
      </p:pic>
      <p:sp>
        <p:nvSpPr>
          <p:cNvPr id="32" name="Google Shape;413;p21"/>
          <p:cNvSpPr txBox="1"/>
          <p:nvPr/>
        </p:nvSpPr>
        <p:spPr bwMode="auto">
          <a:xfrm flipH="1">
            <a:off x="1277877" y="3924913"/>
            <a:ext cx="1378004" cy="472800"/>
          </a:xfrm>
          <a:prstGeom prst="rect">
            <a:avLst/>
          </a:prstGeom>
          <a:noFill/>
          <a:ln>
            <a:noFill/>
          </a:ln>
        </p:spPr>
        <p:txBody>
          <a:bodyPr spcFirstLastPara="1" wrap="square" lIns="121900" tIns="121900" rIns="121900" bIns="121900" anchor="ctr" anchorCtr="0">
            <a:no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prstClr val="black"/>
                </a:solidFill>
                <a:effectLst/>
                <a:uLnTx/>
                <a:uFillTx/>
                <a:latin typeface="Calibri"/>
                <a:ea typeface="+mn-ea"/>
                <a:cs typeface="Arial"/>
              </a:rPr>
              <a:t> </a:t>
            </a:r>
            <a:r>
              <a:rPr kumimoji="0" lang="en" sz="1400" b="0" i="0" u="none" strike="noStrike" kern="0" cap="none" spc="0" normalizeH="0" baseline="0" noProof="0">
                <a:ln>
                  <a:noFill/>
                </a:ln>
                <a:solidFill>
                  <a:prstClr val="black"/>
                </a:solidFill>
                <a:effectLst/>
                <a:uLnTx/>
                <a:uFillTx/>
                <a:latin typeface="Calibri"/>
                <a:ea typeface="+mn-ea"/>
                <a:cs typeface="Arial"/>
              </a:rPr>
              <a:t>Ajout de fonctionnalités</a:t>
            </a:r>
            <a:endParaRPr kumimoji="0" sz="2400" b="0" i="0" u="none" strike="noStrike" kern="0" cap="none" spc="0" normalizeH="0" baseline="0" noProof="0">
              <a:ln>
                <a:noFill/>
              </a:ln>
              <a:solidFill>
                <a:prstClr val="black"/>
              </a:solidFill>
              <a:effectLst/>
              <a:uLnTx/>
              <a:uFillTx/>
              <a:latin typeface="Calibri"/>
              <a:cs typeface="Arial"/>
            </a:endParaRPr>
          </a:p>
          <a:p>
            <a:pPr marL="0" marR="0" lvl="0" indent="0" algn="ctr" defTabSz="609493"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a:ln>
                  <a:noFill/>
                </a:ln>
                <a:solidFill>
                  <a:prstClr val="black"/>
                </a:solidFill>
                <a:effectLst/>
                <a:uLnTx/>
                <a:uFillTx/>
                <a:latin typeface="Calibri"/>
                <a:ea typeface="+mn-ea"/>
                <a:cs typeface="Arial"/>
              </a:rPr>
              <a:t>Lien avec Dialog</a:t>
            </a:r>
            <a:endParaRPr kumimoji="0" sz="1400" b="0" i="0" u="none" strike="noStrike" kern="0" cap="none" spc="0" normalizeH="0" baseline="0" noProof="0">
              <a:ln>
                <a:noFill/>
              </a:ln>
              <a:solidFill>
                <a:prstClr val="black"/>
              </a:solidFill>
              <a:effectLst/>
              <a:uLnTx/>
              <a:uFillTx/>
              <a:latin typeface="Calibri"/>
              <a:ea typeface="+mn-ea"/>
              <a:cs typeface="Arial"/>
            </a:endParaRPr>
          </a:p>
        </p:txBody>
      </p:sp>
      <p:pic>
        <p:nvPicPr>
          <p:cNvPr id="35" name="Graphique 34" descr="Badge à suivre avec un remplissage uni"/>
          <p:cNvPicPr>
            <a:picLocks noChangeAspect="1"/>
          </p:cNvPicPr>
          <p:nvPr/>
        </p:nvPicPr>
        <p:blipFill>
          <a:blip r:embed="rId10"/>
          <a:stretch/>
        </p:blipFill>
        <p:spPr bwMode="auto">
          <a:xfrm>
            <a:off x="1945259" y="5648231"/>
            <a:ext cx="434440" cy="434440"/>
          </a:xfrm>
          <a:prstGeom prst="rect">
            <a:avLst/>
          </a:prstGeom>
        </p:spPr>
      </p:pic>
      <p:sp>
        <p:nvSpPr>
          <p:cNvPr id="36" name="Google Shape;413;p21"/>
          <p:cNvSpPr txBox="1"/>
          <p:nvPr/>
        </p:nvSpPr>
        <p:spPr bwMode="auto">
          <a:xfrm flipH="1">
            <a:off x="1474511" y="6016524"/>
            <a:ext cx="1378004" cy="472800"/>
          </a:xfrm>
          <a:prstGeom prst="rect">
            <a:avLst/>
          </a:prstGeom>
          <a:noFill/>
          <a:ln>
            <a:noFill/>
          </a:ln>
        </p:spPr>
        <p:txBody>
          <a:bodyPr spcFirstLastPara="1" wrap="square" lIns="121900" tIns="121900" rIns="121900" bIns="121900" anchor="ctr" anchorCtr="0">
            <a:no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prstClr val="black"/>
                </a:solidFill>
                <a:effectLst/>
                <a:uLnTx/>
                <a:uFillTx/>
                <a:latin typeface="Calibri"/>
                <a:ea typeface="+mn-ea"/>
                <a:cs typeface="Arial"/>
              </a:rPr>
              <a:t> </a:t>
            </a:r>
            <a:r>
              <a:rPr kumimoji="0" lang="en" sz="1400" b="0" i="0" u="none" strike="noStrike" kern="0" cap="none" spc="0" normalizeH="0" baseline="0" noProof="0">
                <a:ln>
                  <a:noFill/>
                </a:ln>
                <a:solidFill>
                  <a:prstClr val="black"/>
                </a:solidFill>
                <a:effectLst/>
                <a:uLnTx/>
                <a:uFillTx/>
                <a:latin typeface="Calibri"/>
                <a:ea typeface="+mn-ea"/>
                <a:cs typeface="Arial"/>
              </a:rPr>
              <a:t>Ajout de fonctionnalités</a:t>
            </a:r>
            <a:endParaRPr kumimoji="0" sz="1400" b="0" i="0" u="none" strike="noStrike" kern="0" cap="none" spc="0" normalizeH="0" baseline="0" noProof="0">
              <a:ln>
                <a:noFill/>
              </a:ln>
              <a:solidFill>
                <a:prstClr val="black"/>
              </a:solidFill>
              <a:effectLst/>
              <a:uLnTx/>
              <a:uFillTx/>
              <a:latin typeface="Calibri"/>
              <a:ea typeface="+mn-ea"/>
              <a:cs typeface="Arial"/>
            </a:endParaRPr>
          </a:p>
        </p:txBody>
      </p:sp>
      <p:sp>
        <p:nvSpPr>
          <p:cNvPr id="42" name="Flèche : pentagone 41"/>
          <p:cNvSpPr/>
          <p:nvPr/>
        </p:nvSpPr>
        <p:spPr bwMode="auto">
          <a:xfrm rot="10800000">
            <a:off x="6751760" y="1649460"/>
            <a:ext cx="2279287" cy="954107"/>
          </a:xfrm>
          <a:prstGeom prst="homePlate">
            <a:avLst>
              <a:gd name="adj" fmla="val 50000"/>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33" name="ZoneTexte 32"/>
          <p:cNvSpPr txBox="1"/>
          <p:nvPr/>
        </p:nvSpPr>
        <p:spPr bwMode="auto">
          <a:xfrm>
            <a:off x="7220953" y="1636128"/>
            <a:ext cx="1810093" cy="954107"/>
          </a:xfrm>
          <a:prstGeom prst="rect">
            <a:avLst/>
          </a:prstGeom>
          <a:noFill/>
        </p:spPr>
        <p:txBody>
          <a:bodyPr wrap="square">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black"/>
                </a:solidFill>
                <a:effectLst/>
                <a:uLnTx/>
                <a:uFillTx/>
                <a:latin typeface="Calibri"/>
                <a:ea typeface="+mn-ea"/>
                <a:cs typeface="Arial"/>
              </a:rPr>
              <a:t>Harmonisation des aides</a:t>
            </a:r>
            <a:endParaRPr kumimoji="0" sz="2400" b="0" i="0" u="none" strike="noStrike" kern="0" cap="none" spc="0" normalizeH="0" baseline="0" noProof="0">
              <a:ln>
                <a:noFill/>
              </a:ln>
              <a:solidFill>
                <a:prstClr val="black"/>
              </a:solidFill>
              <a:effectLst/>
              <a:uLnTx/>
              <a:uFillTx/>
              <a:latin typeface="Calibri"/>
              <a:cs typeface="Arial"/>
            </a:endParaRPr>
          </a:p>
          <a:p>
            <a:pPr marL="0" marR="0" lvl="0" indent="0" algn="l" defTabSz="609493"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black"/>
                </a:solidFill>
                <a:effectLst/>
                <a:uLnTx/>
                <a:uFillTx/>
                <a:latin typeface="Calibri"/>
                <a:ea typeface="+mn-ea"/>
                <a:cs typeface="Arial"/>
              </a:rPr>
              <a:t>→ Perspective d’un guichet unique</a:t>
            </a:r>
            <a:endParaRPr kumimoji="0" sz="2400" b="0" i="0" u="none" strike="noStrike" kern="0" cap="none" spc="0" normalizeH="0" baseline="0" noProof="0">
              <a:ln>
                <a:noFill/>
              </a:ln>
              <a:solidFill>
                <a:prstClr val="black"/>
              </a:solidFill>
              <a:effectLst/>
              <a:uLnTx/>
              <a:uFillTx/>
              <a:latin typeface="Calibri"/>
              <a:cs typeface="Arial"/>
            </a:endParaRPr>
          </a:p>
        </p:txBody>
      </p:sp>
      <p:sp>
        <p:nvSpPr>
          <p:cNvPr id="46" name="Ellipse 45"/>
          <p:cNvSpPr/>
          <p:nvPr/>
        </p:nvSpPr>
        <p:spPr bwMode="auto">
          <a:xfrm>
            <a:off x="6882576" y="1997810"/>
            <a:ext cx="235975" cy="23640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cxnSp>
        <p:nvCxnSpPr>
          <p:cNvPr id="38" name="Connecteur droit avec flèche 37"/>
          <p:cNvCxnSpPr>
            <a:cxnSpLocks/>
            <a:stCxn id="10" idx="1"/>
          </p:cNvCxnSpPr>
          <p:nvPr/>
        </p:nvCxnSpPr>
        <p:spPr bwMode="auto">
          <a:xfrm>
            <a:off x="5078184" y="2125568"/>
            <a:ext cx="16456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eur droit avec flèche 56"/>
          <p:cNvCxnSpPr>
            <a:cxnSpLocks/>
            <a:stCxn id="27" idx="3"/>
            <a:endCxn id="60" idx="3"/>
          </p:cNvCxnSpPr>
          <p:nvPr/>
        </p:nvCxnSpPr>
        <p:spPr bwMode="auto">
          <a:xfrm flipV="1">
            <a:off x="5821679" y="3853004"/>
            <a:ext cx="933252" cy="3147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Flèche : pentagone 59"/>
          <p:cNvSpPr/>
          <p:nvPr/>
        </p:nvSpPr>
        <p:spPr bwMode="auto">
          <a:xfrm rot="10800000">
            <a:off x="6754931" y="3375951"/>
            <a:ext cx="2279287" cy="954107"/>
          </a:xfrm>
          <a:prstGeom prst="homePlate">
            <a:avLst>
              <a:gd name="adj" fmla="val 50000"/>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61" name="Ellipse 60"/>
          <p:cNvSpPr/>
          <p:nvPr/>
        </p:nvSpPr>
        <p:spPr bwMode="auto">
          <a:xfrm>
            <a:off x="6885747" y="3724301"/>
            <a:ext cx="235975" cy="23640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62" name="ZoneTexte 61"/>
          <p:cNvSpPr txBox="1"/>
          <p:nvPr/>
        </p:nvSpPr>
        <p:spPr bwMode="auto">
          <a:xfrm>
            <a:off x="7172923" y="3393030"/>
            <a:ext cx="1992111" cy="892552"/>
          </a:xfrm>
          <a:prstGeom prst="rect">
            <a:avLst/>
          </a:prstGeom>
          <a:noFill/>
        </p:spPr>
        <p:txBody>
          <a:bodyPr wrap="square">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a:ln>
                  <a:noFill/>
                </a:ln>
                <a:solidFill>
                  <a:prstClr val="black"/>
                </a:solidFill>
                <a:effectLst/>
                <a:uLnTx/>
                <a:uFillTx/>
                <a:latin typeface="Calibri"/>
                <a:ea typeface="+mn-ea"/>
                <a:cs typeface="Arial"/>
              </a:rPr>
              <a:t>Site ZFE.green avec calcul d’itinéraire intégrant de nombreux paramètres pour les ZFE, ZTL etc.</a:t>
            </a:r>
            <a:endParaRPr kumimoji="0" sz="2400" b="0" i="0" u="none" strike="noStrike" kern="0" cap="none" spc="0" normalizeH="0" baseline="0" noProof="0">
              <a:ln>
                <a:noFill/>
              </a:ln>
              <a:solidFill>
                <a:prstClr val="black"/>
              </a:solidFill>
              <a:effectLst/>
              <a:uLnTx/>
              <a:uFillTx/>
              <a:latin typeface="Calibri"/>
              <a:cs typeface="Arial"/>
            </a:endParaRPr>
          </a:p>
        </p:txBody>
      </p:sp>
      <p:cxnSp>
        <p:nvCxnSpPr>
          <p:cNvPr id="73" name="Connecteur droit avec flèche 72"/>
          <p:cNvCxnSpPr>
            <a:cxnSpLocks/>
            <a:stCxn id="17" idx="3"/>
            <a:endCxn id="49" idx="3"/>
          </p:cNvCxnSpPr>
          <p:nvPr/>
        </p:nvCxnSpPr>
        <p:spPr bwMode="auto">
          <a:xfrm>
            <a:off x="5821680" y="4724905"/>
            <a:ext cx="933249" cy="98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Connecteur droit avec flèche 74"/>
          <p:cNvCxnSpPr>
            <a:cxnSpLocks/>
            <a:stCxn id="18" idx="3"/>
            <a:endCxn id="102" idx="3"/>
          </p:cNvCxnSpPr>
          <p:nvPr/>
        </p:nvCxnSpPr>
        <p:spPr bwMode="auto">
          <a:xfrm>
            <a:off x="5821680" y="5292782"/>
            <a:ext cx="969857" cy="2597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Flèche : pentagone 79"/>
          <p:cNvSpPr/>
          <p:nvPr/>
        </p:nvSpPr>
        <p:spPr bwMode="auto">
          <a:xfrm rot="10800000">
            <a:off x="6727054" y="5873005"/>
            <a:ext cx="2343770" cy="954107"/>
          </a:xfrm>
          <a:prstGeom prst="homePlate">
            <a:avLst>
              <a:gd name="adj" fmla="val 50000"/>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81" name="Ellipse 80"/>
          <p:cNvSpPr/>
          <p:nvPr/>
        </p:nvSpPr>
        <p:spPr bwMode="auto">
          <a:xfrm>
            <a:off x="6859351" y="6221356"/>
            <a:ext cx="238647" cy="23640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79" name="ZoneTexte 78"/>
          <p:cNvSpPr txBox="1"/>
          <p:nvPr/>
        </p:nvSpPr>
        <p:spPr bwMode="auto">
          <a:xfrm>
            <a:off x="7145046" y="5890085"/>
            <a:ext cx="1992111" cy="954107"/>
          </a:xfrm>
          <a:prstGeom prst="rect">
            <a:avLst/>
          </a:prstGeom>
          <a:noFill/>
        </p:spPr>
        <p:txBody>
          <a:bodyPr wrap="square">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Arial"/>
              </a:rPr>
              <a:t>→ Adapter sa tournée</a:t>
            </a:r>
            <a:endParaRPr kumimoji="0" sz="2400" b="0" i="0" u="none" strike="noStrike" kern="0" cap="none" spc="0" normalizeH="0" baseline="0" noProof="0" dirty="0">
              <a:ln>
                <a:noFill/>
              </a:ln>
              <a:solidFill>
                <a:prstClr val="black"/>
              </a:solidFill>
              <a:effectLst/>
              <a:uLnTx/>
              <a:uFillTx/>
              <a:latin typeface="Calibri"/>
              <a:cs typeface="Arial"/>
            </a:endParaRPr>
          </a:p>
          <a:p>
            <a:pPr marL="0" marR="0" lvl="0" indent="0" algn="l" defTabSz="609493"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Arial"/>
              </a:rPr>
              <a:t>→ Enrichir la cartographie des aires sur son territoire</a:t>
            </a:r>
            <a:endParaRPr kumimoji="0" sz="2400" b="0" i="0" u="none" strike="noStrike" kern="0" cap="none" spc="0" normalizeH="0" baseline="0" noProof="0" dirty="0">
              <a:ln>
                <a:noFill/>
              </a:ln>
              <a:solidFill>
                <a:prstClr val="black"/>
              </a:solidFill>
              <a:effectLst/>
              <a:uLnTx/>
              <a:uFillTx/>
              <a:latin typeface="Calibri"/>
              <a:cs typeface="Arial"/>
            </a:endParaRPr>
          </a:p>
        </p:txBody>
      </p:sp>
      <p:cxnSp>
        <p:nvCxnSpPr>
          <p:cNvPr id="87" name="Connecteur droit avec flèche 86"/>
          <p:cNvCxnSpPr>
            <a:cxnSpLocks/>
            <a:stCxn id="20" idx="3"/>
            <a:endCxn id="80" idx="3"/>
          </p:cNvCxnSpPr>
          <p:nvPr/>
        </p:nvCxnSpPr>
        <p:spPr bwMode="auto">
          <a:xfrm>
            <a:off x="5821679" y="5894472"/>
            <a:ext cx="905375" cy="45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lèche : pentagone 48"/>
          <p:cNvSpPr/>
          <p:nvPr/>
        </p:nvSpPr>
        <p:spPr bwMode="auto">
          <a:xfrm rot="10800000">
            <a:off x="6754929" y="4412334"/>
            <a:ext cx="2279287" cy="822120"/>
          </a:xfrm>
          <a:prstGeom prst="homePlate">
            <a:avLst>
              <a:gd name="adj" fmla="val 50000"/>
            </a:avLst>
          </a:prstGeom>
          <a:solidFill>
            <a:schemeClr val="bg1"/>
          </a:solidFill>
          <a:ln w="3175">
            <a:solidFill>
              <a:srgbClr val="ED2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95" name="Ellipse 94"/>
          <p:cNvSpPr/>
          <p:nvPr/>
        </p:nvSpPr>
        <p:spPr bwMode="auto">
          <a:xfrm>
            <a:off x="6870779" y="4705192"/>
            <a:ext cx="235975" cy="236401"/>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34" name="ZoneTexte 33"/>
          <p:cNvSpPr txBox="1"/>
          <p:nvPr/>
        </p:nvSpPr>
        <p:spPr bwMode="auto">
          <a:xfrm>
            <a:off x="7106754" y="4369593"/>
            <a:ext cx="2058280" cy="938719"/>
          </a:xfrm>
          <a:prstGeom prst="rect">
            <a:avLst/>
          </a:prstGeom>
          <a:noFill/>
        </p:spPr>
        <p:txBody>
          <a:bodyPr wrap="square">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Calibri"/>
                <a:ea typeface="+mn-ea"/>
                <a:cs typeface="Arial"/>
              </a:rPr>
              <a:t>Aide cartographique pour repérer le manque d’aires de livraison / commerces, points d’intérêts, rues fermées (travaux) </a:t>
            </a:r>
            <a:endParaRPr kumimoji="0" sz="2400" b="0" i="0" u="none" strike="noStrike" kern="0" cap="none" spc="0" normalizeH="0" baseline="0" noProof="0">
              <a:ln>
                <a:noFill/>
              </a:ln>
              <a:solidFill>
                <a:prstClr val="black"/>
              </a:solidFill>
              <a:effectLst/>
              <a:uLnTx/>
              <a:uFillTx/>
              <a:latin typeface="Calibri"/>
              <a:cs typeface="Arial"/>
            </a:endParaRPr>
          </a:p>
        </p:txBody>
      </p:sp>
      <p:sp>
        <p:nvSpPr>
          <p:cNvPr id="102" name="Flèche : pentagone 101"/>
          <p:cNvSpPr/>
          <p:nvPr/>
        </p:nvSpPr>
        <p:spPr bwMode="auto">
          <a:xfrm rot="10800000">
            <a:off x="6791537" y="5295343"/>
            <a:ext cx="2279287" cy="514431"/>
          </a:xfrm>
          <a:prstGeom prst="homePlate">
            <a:avLst>
              <a:gd name="adj" fmla="val 50000"/>
            </a:avLst>
          </a:prstGeom>
          <a:solidFill>
            <a:schemeClr val="bg1"/>
          </a:solidFill>
          <a:ln w="3175">
            <a:solidFill>
              <a:srgbClr val="4A85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03" name="Ellipse 102"/>
          <p:cNvSpPr/>
          <p:nvPr/>
        </p:nvSpPr>
        <p:spPr bwMode="auto">
          <a:xfrm>
            <a:off x="6919678" y="5428857"/>
            <a:ext cx="235975" cy="23640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07" name="ZoneTexte 106"/>
          <p:cNvSpPr txBox="1"/>
          <p:nvPr/>
        </p:nvSpPr>
        <p:spPr bwMode="auto">
          <a:xfrm>
            <a:off x="7182644" y="5337044"/>
            <a:ext cx="1770052" cy="461665"/>
          </a:xfrm>
          <a:prstGeom prst="rect">
            <a:avLst/>
          </a:prstGeom>
          <a:noFill/>
        </p:spPr>
        <p:txBody>
          <a:bodyPr wrap="square">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solidFill>
                <a:effectLst/>
                <a:uLnTx/>
                <a:uFillTx/>
                <a:latin typeface="Calibri"/>
                <a:ea typeface="+mn-ea"/>
                <a:cs typeface="Arial"/>
              </a:rPr>
              <a:t>Système de QR Code pour les futures ZTL? </a:t>
            </a:r>
            <a:endParaRPr kumimoji="0" sz="2400" b="0" i="0" u="none" strike="noStrike" kern="0" cap="none" spc="0" normalizeH="0" baseline="0" noProof="0">
              <a:ln>
                <a:noFill/>
              </a:ln>
              <a:solidFill>
                <a:prstClr val="black"/>
              </a:solidFill>
              <a:effectLst/>
              <a:uLnTx/>
              <a:uFillTx/>
              <a:latin typeface="Calibri"/>
              <a:cs typeface="Arial"/>
            </a:endParaRPr>
          </a:p>
        </p:txBody>
      </p:sp>
      <p:cxnSp>
        <p:nvCxnSpPr>
          <p:cNvPr id="114" name="Connecteur droit avec flèche 113"/>
          <p:cNvCxnSpPr>
            <a:cxnSpLocks/>
            <a:endCxn id="117" idx="1"/>
          </p:cNvCxnSpPr>
          <p:nvPr/>
        </p:nvCxnSpPr>
        <p:spPr bwMode="auto">
          <a:xfrm>
            <a:off x="9006341" y="3853004"/>
            <a:ext cx="8157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7" name="ZoneTexte 116"/>
          <p:cNvSpPr txBox="1"/>
          <p:nvPr/>
        </p:nvSpPr>
        <p:spPr bwMode="auto">
          <a:xfrm>
            <a:off x="9822116" y="3495459"/>
            <a:ext cx="2279288" cy="715089"/>
          </a:xfrm>
          <a:prstGeom prst="roundRect">
            <a:avLst>
              <a:gd name="adj" fmla="val 16667"/>
            </a:avLst>
          </a:prstGeom>
          <a:noFill/>
          <a:ln w="28575">
            <a:solidFill>
              <a:schemeClr val="accent6"/>
            </a:solidFill>
          </a:ln>
        </p:spPr>
        <p:txBody>
          <a:bodyPr wrap="square" lIns="91440" tIns="45720" rIns="91440" bIns="45720" anchor="t">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70AD47"/>
                </a:solidFill>
                <a:effectLst/>
                <a:uLnTx/>
                <a:uFillTx/>
                <a:latin typeface="Seravek"/>
                <a:ea typeface="+mn-ea"/>
                <a:cs typeface="Arial"/>
              </a:rPr>
              <a:t>Intégration au site « Mieux Respirer en ville »</a:t>
            </a:r>
            <a:endParaRPr kumimoji="0" sz="2400" b="0" i="0" u="none" strike="noStrike" kern="0" cap="none" spc="0" normalizeH="0" baseline="0" noProof="0">
              <a:ln>
                <a:noFill/>
              </a:ln>
              <a:solidFill>
                <a:prstClr val="black"/>
              </a:solidFill>
              <a:effectLst/>
              <a:uLnTx/>
              <a:uFillTx/>
              <a:latin typeface="Calibri"/>
              <a:cs typeface="Arial"/>
            </a:endParaRPr>
          </a:p>
          <a:p>
            <a:pPr marL="0" marR="0" lvl="0" indent="0" algn="l" defTabSz="609493"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70AD47"/>
                </a:solidFill>
                <a:effectLst/>
                <a:uLnTx/>
                <a:uFillTx/>
                <a:latin typeface="Seravek"/>
                <a:ea typeface="+mn-ea"/>
                <a:cs typeface="Arial"/>
              </a:rPr>
              <a:t>Lien pérenne avec Dialog</a:t>
            </a:r>
            <a:endParaRPr kumimoji="0" sz="2400" b="0" i="0" u="none" strike="noStrike" kern="0" cap="none" spc="0" normalizeH="0" baseline="0" noProof="0">
              <a:ln>
                <a:noFill/>
              </a:ln>
              <a:solidFill>
                <a:prstClr val="black"/>
              </a:solidFill>
              <a:effectLst/>
              <a:uLnTx/>
              <a:uFillTx/>
              <a:latin typeface="Calibri"/>
              <a:cs typeface="Arial"/>
            </a:endParaRPr>
          </a:p>
        </p:txBody>
      </p:sp>
      <p:sp>
        <p:nvSpPr>
          <p:cNvPr id="120" name="Flèche : pentagone 119"/>
          <p:cNvSpPr/>
          <p:nvPr/>
        </p:nvSpPr>
        <p:spPr bwMode="auto">
          <a:xfrm rot="10800000">
            <a:off x="6751760" y="2734802"/>
            <a:ext cx="2279287" cy="514431"/>
          </a:xfrm>
          <a:prstGeom prst="homePlate">
            <a:avLst>
              <a:gd name="adj" fmla="val 50000"/>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22" name="Ellipse 121"/>
          <p:cNvSpPr/>
          <p:nvPr/>
        </p:nvSpPr>
        <p:spPr bwMode="auto">
          <a:xfrm>
            <a:off x="6909071" y="2871559"/>
            <a:ext cx="235975" cy="236401"/>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23" name="ZoneTexte 122"/>
          <p:cNvSpPr txBox="1"/>
          <p:nvPr/>
        </p:nvSpPr>
        <p:spPr bwMode="auto">
          <a:xfrm>
            <a:off x="7283952" y="2756087"/>
            <a:ext cx="1770052" cy="461665"/>
          </a:xfrm>
          <a:prstGeom prst="rect">
            <a:avLst/>
          </a:prstGeom>
          <a:noFill/>
        </p:spPr>
        <p:txBody>
          <a:bodyPr wrap="square">
            <a:spAutoFit/>
          </a:bodyPr>
          <a:lstStyle/>
          <a:p>
            <a:pPr marL="0" marR="0" lvl="0" indent="0" algn="l" defTabSz="609493"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solidFill>
                <a:effectLst/>
                <a:uLnTx/>
                <a:uFillTx/>
                <a:latin typeface="Calibri"/>
                <a:ea typeface="+mn-ea"/>
                <a:cs typeface="Arial"/>
              </a:rPr>
              <a:t>Outil de pilotage de la démarche InTerLUD+ ?</a:t>
            </a:r>
            <a:endParaRPr kumimoji="0" sz="2400" b="0" i="0" u="none" strike="noStrike" kern="0" cap="none" spc="0" normalizeH="0" baseline="0" noProof="0">
              <a:ln>
                <a:noFill/>
              </a:ln>
              <a:solidFill>
                <a:prstClr val="black"/>
              </a:solidFill>
              <a:effectLst/>
              <a:uLnTx/>
              <a:uFillTx/>
              <a:latin typeface="Calibri"/>
              <a:cs typeface="Arial"/>
            </a:endParaRPr>
          </a:p>
        </p:txBody>
      </p:sp>
      <p:cxnSp>
        <p:nvCxnSpPr>
          <p:cNvPr id="125" name="Connecteur droit avec flèche 124"/>
          <p:cNvCxnSpPr>
            <a:cxnSpLocks/>
          </p:cNvCxnSpPr>
          <p:nvPr/>
        </p:nvCxnSpPr>
        <p:spPr bwMode="auto">
          <a:xfrm flipV="1">
            <a:off x="5471736" y="3001428"/>
            <a:ext cx="1238030" cy="2544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8" name="Connecteur droit avec flèche 127"/>
          <p:cNvCxnSpPr>
            <a:cxnSpLocks/>
            <a:stCxn id="10" idx="1"/>
          </p:cNvCxnSpPr>
          <p:nvPr/>
        </p:nvCxnSpPr>
        <p:spPr bwMode="auto">
          <a:xfrm>
            <a:off x="5078184" y="2125568"/>
            <a:ext cx="1738228" cy="1621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3" name="Flèche : bas 132"/>
          <p:cNvSpPr/>
          <p:nvPr/>
        </p:nvSpPr>
        <p:spPr bwMode="auto">
          <a:xfrm>
            <a:off x="777892" y="1240790"/>
            <a:ext cx="203089" cy="181433"/>
          </a:xfrm>
          <a:prstGeom prst="downArrow">
            <a:avLst>
              <a:gd name="adj1" fmla="val 50000"/>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34" name="Flèche : bas 133"/>
          <p:cNvSpPr/>
          <p:nvPr/>
        </p:nvSpPr>
        <p:spPr bwMode="auto">
          <a:xfrm>
            <a:off x="4119498" y="1245201"/>
            <a:ext cx="203089" cy="181433"/>
          </a:xfrm>
          <a:prstGeom prst="downArrow">
            <a:avLst>
              <a:gd name="adj1" fmla="val 50000"/>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
        <p:nvSpPr>
          <p:cNvPr id="135" name="Flèche : bas 134"/>
          <p:cNvSpPr/>
          <p:nvPr/>
        </p:nvSpPr>
        <p:spPr bwMode="auto">
          <a:xfrm>
            <a:off x="7967937" y="1255010"/>
            <a:ext cx="203089" cy="181433"/>
          </a:xfrm>
          <a:prstGeom prst="downArrow">
            <a:avLst>
              <a:gd name="adj1" fmla="val 50000"/>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Aria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tangle : coins arrondis 16"/>
          <p:cNvSpPr/>
          <p:nvPr/>
        </p:nvSpPr>
        <p:spPr bwMode="auto">
          <a:xfrm>
            <a:off x="0" y="1316076"/>
            <a:ext cx="12048588" cy="4439265"/>
          </a:xfrm>
          <a:prstGeom prst="roundRect">
            <a:avLst>
              <a:gd name="adj" fmla="val 16667"/>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Arial"/>
              <a:ea typeface="+mn-ea"/>
              <a:cs typeface="Arial"/>
            </a:endParaRPr>
          </a:p>
        </p:txBody>
      </p:sp>
      <p:sp>
        <p:nvSpPr>
          <p:cNvPr id="101" name="Titre 3"/>
          <p:cNvSpPr txBox="1"/>
          <p:nvPr/>
        </p:nvSpPr>
        <p:spPr bwMode="auto">
          <a:xfrm>
            <a:off x="914255" y="-117246"/>
            <a:ext cx="9621222" cy="373640"/>
          </a:xfrm>
          <a:prstGeom prst="rect">
            <a:avLst/>
          </a:prstGeom>
          <a:noFill/>
          <a:ln>
            <a:noFill/>
          </a:ln>
        </p:spPr>
        <p:txBody>
          <a:bodyPr spcFirstLastPara="1" wrap="square" lIns="0" tIns="0" rIns="0" bIns="0" anchor="t" anchorCtr="0">
            <a:no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a:ln>
                  <a:noFill/>
                </a:ln>
                <a:solidFill>
                  <a:srgbClr val="FFFFFF"/>
                </a:solidFill>
                <a:effectLst/>
                <a:uLnTx/>
                <a:uFillTx/>
                <a:latin typeface="Seravek"/>
                <a:ea typeface="+mn-lt"/>
                <a:cs typeface="Arial"/>
              </a:rPr>
              <a:t>2.1 Faire émerger des projets innovants </a:t>
            </a:r>
            <a:r>
              <a:rPr kumimoji="0" lang="fr-FR" sz="2400" b="1" i="0" u="none" strike="noStrike" kern="0" cap="none" spc="0" normalizeH="0" baseline="0" noProof="0">
                <a:ln>
                  <a:noFill/>
                </a:ln>
                <a:solidFill>
                  <a:srgbClr val="FFFFFF"/>
                </a:solidFill>
                <a:effectLst/>
                <a:uLnTx/>
                <a:uFillTx/>
                <a:latin typeface="Seravek"/>
                <a:ea typeface="+mn-lt"/>
                <a:cs typeface="Calibri"/>
              </a:rPr>
              <a:t> : : Déploiement et mise à jour des outils développés dans le cadre d’InTerLUD</a:t>
            </a:r>
            <a:endParaRPr kumimoji="0" sz="1800" b="0" i="0" u="none" strike="noStrike" kern="0" cap="none" spc="0" normalizeH="0" baseline="0" noProof="0">
              <a:ln>
                <a:noFill/>
              </a:ln>
              <a:solidFill>
                <a:srgbClr val="000000"/>
              </a:solidFill>
              <a:effectLst/>
              <a:uLnTx/>
              <a:uFillTx/>
              <a:latin typeface="Arial"/>
              <a:cs typeface="Arial"/>
            </a:endParaRPr>
          </a:p>
          <a:p>
            <a:pPr marL="0" marR="0" lvl="0" indent="0" algn="l" defTabSz="457200" eaLnBrk="1" fontAlgn="auto" latinLnBrk="0" hangingPunct="1">
              <a:lnSpc>
                <a:spcPct val="100000"/>
              </a:lnSpc>
              <a:spcBef>
                <a:spcPts val="0"/>
              </a:spcBef>
              <a:spcAft>
                <a:spcPts val="0"/>
              </a:spcAft>
              <a:buClrTx/>
              <a:buSzTx/>
              <a:buFontTx/>
              <a:buNone/>
              <a:tabLst/>
              <a:defRPr/>
            </a:pPr>
            <a:r>
              <a:rPr kumimoji="0" lang="fr-FR" sz="1800" b="1" i="1" u="none" strike="noStrike" kern="0" cap="none" spc="0" normalizeH="0" baseline="0" noProof="0">
                <a:ln>
                  <a:noFill/>
                </a:ln>
                <a:solidFill>
                  <a:srgbClr val="FFFFFF"/>
                </a:solidFill>
                <a:effectLst/>
                <a:uLnTx/>
                <a:uFillTx/>
                <a:latin typeface="Seravek"/>
                <a:ea typeface="+mn-lt"/>
                <a:cs typeface="Arial"/>
              </a:rPr>
              <a:t>Présentation de « JOPTIMIZ » : la plateforme de gestion et d’optimisation des </a:t>
            </a:r>
            <a:r>
              <a:rPr kumimoji="0" lang="fr-FR" sz="1800" b="1" i="0" u="none" strike="noStrike" kern="0" cap="none" spc="0" normalizeH="0" baseline="0" noProof="0">
                <a:ln>
                  <a:noFill/>
                </a:ln>
                <a:solidFill>
                  <a:srgbClr val="FFFFFF"/>
                </a:solidFill>
                <a:effectLst/>
                <a:uLnTx/>
                <a:uFillTx/>
                <a:latin typeface="Seravek"/>
                <a:ea typeface="+mn-lt"/>
                <a:cs typeface="Arial"/>
              </a:rPr>
              <a:t>livraisons pendant les Jeux</a:t>
            </a:r>
            <a:endParaRPr kumimoji="0" sz="1800" b="0" i="0" u="none" strike="noStrike" kern="0" cap="none" spc="0" normalizeH="0" baseline="0" noProof="0">
              <a:ln>
                <a:noFill/>
              </a:ln>
              <a:solidFill>
                <a:srgbClr val="000000"/>
              </a:solidFill>
              <a:effectLst/>
              <a:uLnTx/>
              <a:uFillTx/>
              <a:latin typeface="Arial"/>
              <a:cs typeface="Arial"/>
            </a:endParaRPr>
          </a:p>
        </p:txBody>
      </p:sp>
      <p:pic>
        <p:nvPicPr>
          <p:cNvPr id="19" name="Graphique 18" descr="Internet contour"/>
          <p:cNvPicPr>
            <a:picLocks noChangeAspect="1"/>
          </p:cNvPicPr>
          <p:nvPr/>
        </p:nvPicPr>
        <p:blipFill>
          <a:blip r:embed="rId4"/>
          <a:stretch/>
        </p:blipFill>
        <p:spPr bwMode="auto">
          <a:xfrm>
            <a:off x="10334727" y="1574145"/>
            <a:ext cx="421417" cy="421417"/>
          </a:xfrm>
          <a:prstGeom prst="rect">
            <a:avLst/>
          </a:prstGeom>
        </p:spPr>
      </p:pic>
      <p:sp>
        <p:nvSpPr>
          <p:cNvPr id="2" name="ZoneTexte 1"/>
          <p:cNvSpPr txBox="1"/>
          <p:nvPr/>
        </p:nvSpPr>
        <p:spPr bwMode="auto">
          <a:xfrm>
            <a:off x="3161490" y="4146605"/>
            <a:ext cx="2648962" cy="1292662"/>
          </a:xfrm>
          <a:prstGeom prst="rect">
            <a:avLst/>
          </a:prstGeom>
          <a:noFill/>
        </p:spPr>
        <p:txBody>
          <a:bodyPr wrap="square">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just" defTabSz="914355"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879C6"/>
                </a:solidFill>
                <a:effectLst/>
                <a:uLnTx/>
                <a:uFillTx/>
                <a:latin typeface="Arial"/>
                <a:ea typeface="+mn-ea"/>
                <a:cs typeface="Arial"/>
              </a:rPr>
              <a:t>Le QR Code pour les zones bleues</a:t>
            </a:r>
            <a:r>
              <a:rPr kumimoji="0" lang="fr-FR" sz="1400" b="1" i="0" u="none" strike="noStrike" kern="0" cap="none" spc="0" normalizeH="0" baseline="0" noProof="0">
                <a:ln>
                  <a:noFill/>
                </a:ln>
                <a:solidFill>
                  <a:srgbClr val="0078D1"/>
                </a:solidFill>
                <a:effectLst/>
                <a:uLnTx/>
                <a:uFillTx/>
                <a:latin typeface="Arial"/>
                <a:ea typeface="+mn-ea"/>
                <a:cs typeface="Arial"/>
              </a:rPr>
              <a:t> </a:t>
            </a:r>
            <a:r>
              <a:rPr kumimoji="0" lang="fr-FR" sz="1000" b="0" i="0" u="none" strike="noStrike" kern="0" cap="none" spc="0" normalizeH="0" baseline="0" noProof="0">
                <a:ln>
                  <a:noFill/>
                </a:ln>
                <a:solidFill>
                  <a:srgbClr val="000000"/>
                </a:solidFill>
                <a:effectLst/>
                <a:uLnTx/>
                <a:uFillTx/>
                <a:latin typeface="Arial"/>
                <a:ea typeface="+mn-ea"/>
                <a:cs typeface="Arial"/>
              </a:rPr>
              <a:t>Faciliter les contrôles par les forces de l’ordre des véhicules de marchandises qui interviennent/livrent dans toutes les zones bleues quand celles-ci sont activées *</a:t>
            </a:r>
            <a:r>
              <a:rPr kumimoji="0" lang="fr-FR" sz="1000" b="0" i="1" u="none" strike="noStrike" kern="0" cap="none" spc="0" normalizeH="0" baseline="0" noProof="0">
                <a:ln>
                  <a:noFill/>
                </a:ln>
                <a:solidFill>
                  <a:srgbClr val="000000"/>
                </a:solidFill>
                <a:effectLst/>
                <a:uLnTx/>
                <a:uFillTx/>
                <a:latin typeface="Arial"/>
                <a:ea typeface="+mn-ea"/>
                <a:cs typeface="Arial"/>
              </a:rPr>
              <a:t>Non obligatoire mais recommandé pour faciliter les livraisons</a:t>
            </a:r>
            <a:endParaRPr kumimoji="0" sz="1800" b="0" i="0" u="none" strike="noStrike" kern="0" cap="none" spc="0" normalizeH="0" baseline="0" noProof="0">
              <a:ln>
                <a:noFill/>
              </a:ln>
              <a:solidFill>
                <a:srgbClr val="000000"/>
              </a:solidFill>
              <a:effectLst/>
              <a:uLnTx/>
              <a:uFillTx/>
              <a:latin typeface="Arial"/>
              <a:cs typeface="Arial"/>
            </a:endParaRPr>
          </a:p>
        </p:txBody>
      </p:sp>
      <p:sp>
        <p:nvSpPr>
          <p:cNvPr id="3" name="ZoneTexte 2"/>
          <p:cNvSpPr txBox="1"/>
          <p:nvPr/>
        </p:nvSpPr>
        <p:spPr bwMode="auto">
          <a:xfrm>
            <a:off x="9372850" y="4146605"/>
            <a:ext cx="2492994" cy="1292662"/>
          </a:xfrm>
          <a:prstGeom prst="rect">
            <a:avLst/>
          </a:prstGeom>
          <a:noFill/>
        </p:spPr>
        <p:txBody>
          <a:bodyPr wrap="square">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just" defTabSz="914355"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62A2F"/>
                </a:solidFill>
                <a:effectLst/>
                <a:uLnTx/>
                <a:uFillTx/>
                <a:latin typeface="Arial"/>
                <a:ea typeface="+mn-ea"/>
                <a:cs typeface="Arial"/>
              </a:rPr>
              <a:t>La carte interactive</a:t>
            </a:r>
            <a:endParaRPr kumimoji="0" sz="1800" b="0" i="0" u="none" strike="noStrike" kern="0" cap="none" spc="0" normalizeH="0" baseline="0" noProof="0">
              <a:ln>
                <a:noFill/>
              </a:ln>
              <a:solidFill>
                <a:srgbClr val="000000"/>
              </a:solidFill>
              <a:effectLst/>
              <a:uLnTx/>
              <a:uFillTx/>
              <a:latin typeface="Arial"/>
              <a:cs typeface="Arial"/>
            </a:endParaRPr>
          </a:p>
          <a:p>
            <a:pPr marL="0" marR="0" lvl="0" indent="0" algn="just" defTabSz="91435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0000"/>
                </a:solidFill>
                <a:effectLst/>
                <a:uLnTx/>
                <a:uFillTx/>
                <a:latin typeface="Arial"/>
                <a:ea typeface="+mn-ea"/>
                <a:cs typeface="Arial"/>
              </a:rPr>
              <a:t>Outil collaboratif de simulation et d’aide à la décision pour les entreprises, les collectivités, les pouvoirs publics en IDF et outil </a:t>
            </a:r>
            <a:r>
              <a:rPr kumimoji="0" lang="en-US" sz="1000" b="0" i="0" u="none" strike="noStrike" kern="0" cap="none" spc="0" normalizeH="0" baseline="0" noProof="0">
                <a:ln>
                  <a:noFill/>
                </a:ln>
                <a:solidFill>
                  <a:srgbClr val="000000"/>
                </a:solidFill>
                <a:effectLst/>
                <a:uLnTx/>
                <a:uFillTx/>
                <a:latin typeface="Arial"/>
                <a:ea typeface="+mn-ea"/>
                <a:cs typeface="Arial"/>
              </a:rPr>
              <a:t>personnalisable selon l’activité de l’entreprise</a:t>
            </a:r>
            <a:endParaRPr kumimoji="0" sz="1800" b="0" i="0" u="none" strike="noStrike" kern="0" cap="none" spc="0" normalizeH="0" baseline="0" noProof="0">
              <a:ln>
                <a:noFill/>
              </a:ln>
              <a:solidFill>
                <a:srgbClr val="000000"/>
              </a:solidFill>
              <a:effectLst/>
              <a:uLnTx/>
              <a:uFillTx/>
              <a:latin typeface="Arial"/>
              <a:cs typeface="Arial"/>
            </a:endParaRPr>
          </a:p>
          <a:p>
            <a:pPr marL="0" marR="0" lvl="0" indent="0" algn="just" defTabSz="914355"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rial"/>
              <a:ea typeface="+mn-ea"/>
              <a:cs typeface="Arial"/>
            </a:endParaRPr>
          </a:p>
        </p:txBody>
      </p:sp>
      <p:sp>
        <p:nvSpPr>
          <p:cNvPr id="4" name="ZoneTexte 3"/>
          <p:cNvSpPr txBox="1"/>
          <p:nvPr/>
        </p:nvSpPr>
        <p:spPr bwMode="auto">
          <a:xfrm>
            <a:off x="216460" y="4115828"/>
            <a:ext cx="2358996" cy="1569660"/>
          </a:xfrm>
          <a:prstGeom prst="rect">
            <a:avLst/>
          </a:prstGeom>
          <a:noFill/>
        </p:spPr>
        <p:txBody>
          <a:bodyPr wrap="square">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just" defTabSz="914355"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BB271"/>
                </a:solidFill>
                <a:effectLst/>
                <a:uLnTx/>
                <a:uFillTx/>
                <a:latin typeface="Arial"/>
                <a:ea typeface="+mn-ea"/>
                <a:cs typeface="Arial"/>
              </a:rPr>
              <a:t>Le calcul d’itinéraire au plus près des clients</a:t>
            </a:r>
            <a:br>
              <a:rPr kumimoji="0" lang="fr-FR" sz="1400" b="1" i="0" u="none" strike="noStrike" kern="0" cap="none" spc="0" normalizeH="0" baseline="0" noProof="0">
                <a:ln>
                  <a:noFill/>
                </a:ln>
                <a:solidFill>
                  <a:srgbClr val="2BB271"/>
                </a:solidFill>
                <a:effectLst/>
                <a:uLnTx/>
                <a:uFillTx/>
                <a:latin typeface="Arial"/>
                <a:ea typeface="+mn-ea"/>
                <a:cs typeface="Arial"/>
              </a:rPr>
            </a:br>
            <a:r>
              <a:rPr kumimoji="0" lang="fr-FR" sz="1400" b="1" i="0" u="none" strike="noStrike" kern="0" cap="none" spc="0" normalizeH="0" baseline="0" noProof="0">
                <a:ln>
                  <a:noFill/>
                </a:ln>
                <a:solidFill>
                  <a:srgbClr val="2BB271"/>
                </a:solidFill>
                <a:effectLst/>
                <a:uLnTx/>
                <a:uFillTx/>
                <a:latin typeface="Arial"/>
                <a:ea typeface="+mn-ea"/>
                <a:cs typeface="Arial"/>
              </a:rPr>
              <a:t>dans les zones sécurisées</a:t>
            </a:r>
            <a:endParaRPr kumimoji="0" sz="1800" b="0" i="0" u="none" strike="noStrike" kern="0" cap="none" spc="0" normalizeH="0" baseline="0" noProof="0">
              <a:ln>
                <a:noFill/>
              </a:ln>
              <a:solidFill>
                <a:srgbClr val="000000"/>
              </a:solidFill>
              <a:effectLst/>
              <a:uLnTx/>
              <a:uFillTx/>
              <a:latin typeface="Arial"/>
              <a:cs typeface="Arial"/>
            </a:endParaRPr>
          </a:p>
          <a:p>
            <a:pPr marL="0" marR="0" lvl="0" indent="0" algn="just" defTabSz="91435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0000"/>
                </a:solidFill>
                <a:effectLst/>
                <a:uLnTx/>
                <a:uFillTx/>
                <a:latin typeface="Arial"/>
                <a:ea typeface="+mn-ea"/>
                <a:cs typeface="Arial"/>
              </a:rPr>
              <a:t>Il est possible de planifier des itinéraires (comprenant par exemple plusieurs arrêts) pour une date et une heure donnée.</a:t>
            </a:r>
            <a:endParaRPr kumimoji="0" sz="1800" b="0" i="0" u="none" strike="noStrike" kern="0" cap="none" spc="0" normalizeH="0" baseline="0" noProof="0">
              <a:ln>
                <a:noFill/>
              </a:ln>
              <a:solidFill>
                <a:srgbClr val="000000"/>
              </a:solidFill>
              <a:effectLst/>
              <a:uLnTx/>
              <a:uFillTx/>
              <a:latin typeface="Arial"/>
              <a:cs typeface="Arial"/>
            </a:endParaRPr>
          </a:p>
        </p:txBody>
      </p:sp>
      <p:sp>
        <p:nvSpPr>
          <p:cNvPr id="5" name="ZoneTexte 4"/>
          <p:cNvSpPr txBox="1"/>
          <p:nvPr/>
        </p:nvSpPr>
        <p:spPr bwMode="auto">
          <a:xfrm>
            <a:off x="6187300" y="4146605"/>
            <a:ext cx="2648962" cy="1354217"/>
          </a:xfrm>
          <a:prstGeom prst="rect">
            <a:avLst/>
          </a:prstGeom>
          <a:noFill/>
        </p:spPr>
        <p:txBody>
          <a:bodyPr wrap="square">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just" defTabSz="914355"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B014"/>
                </a:solidFill>
                <a:effectLst/>
                <a:uLnTx/>
                <a:uFillTx/>
                <a:latin typeface="Arial"/>
                <a:ea typeface="+mn-ea"/>
                <a:cs typeface="Arial"/>
              </a:rPr>
              <a:t>Le disque numérique pour les zones sécurisées critiques </a:t>
            </a:r>
            <a:r>
              <a:rPr kumimoji="0" lang="fr-FR" sz="1000" b="0" i="0" u="none" strike="noStrike" kern="0" cap="none" spc="0" normalizeH="0" baseline="0" noProof="0">
                <a:ln>
                  <a:noFill/>
                </a:ln>
                <a:solidFill>
                  <a:srgbClr val="000000"/>
                </a:solidFill>
                <a:effectLst/>
                <a:uLnTx/>
                <a:uFillTx/>
                <a:latin typeface="Arial"/>
                <a:ea typeface="+mn-ea"/>
                <a:cs typeface="Arial"/>
              </a:rPr>
              <a:t>Adapter sa tournée à l’instant T en fonction des aires de livraison disponibles et partagées, en temps réel, entre tous les utilisateurs les informations sur  l’occupation des aires</a:t>
            </a:r>
            <a:endParaRPr kumimoji="0" sz="1800" b="0" i="0" u="none" strike="noStrike" kern="0" cap="none" spc="0" normalizeH="0" baseline="0" noProof="0">
              <a:ln>
                <a:noFill/>
              </a:ln>
              <a:solidFill>
                <a:srgbClr val="000000"/>
              </a:solidFill>
              <a:effectLst/>
              <a:uLnTx/>
              <a:uFillTx/>
              <a:latin typeface="Arial"/>
              <a:cs typeface="Arial"/>
            </a:endParaRPr>
          </a:p>
        </p:txBody>
      </p:sp>
      <p:sp>
        <p:nvSpPr>
          <p:cNvPr id="6" name="TextBox 16"/>
          <p:cNvSpPr txBox="1"/>
          <p:nvPr/>
        </p:nvSpPr>
        <p:spPr bwMode="auto">
          <a:xfrm>
            <a:off x="3858335" y="3630137"/>
            <a:ext cx="1358012" cy="360868"/>
          </a:xfrm>
          <a:prstGeom prst="rect">
            <a:avLst/>
          </a:prstGeom>
        </p:spPr>
        <p:txBody>
          <a:bodyPr wrap="square" lIns="0" tIns="0" rIns="0" bIns="0" rtlCol="0" anchor="t">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l" defTabSz="914355" eaLnBrk="1" fontAlgn="auto" latinLnBrk="0" hangingPunct="1">
              <a:lnSpc>
                <a:spcPct val="19368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Gotham Light"/>
                <a:ea typeface="+mn-ea"/>
                <a:cs typeface="Arial"/>
              </a:rPr>
              <a:t>Sortie le 26 avril</a:t>
            </a:r>
            <a:endParaRPr kumimoji="0" lang="en-US" sz="2700" b="1" i="0" u="none" strike="noStrike" kern="0" cap="none" spc="0" normalizeH="0" baseline="0" noProof="0">
              <a:ln>
                <a:noFill/>
              </a:ln>
              <a:solidFill>
                <a:srgbClr val="000000"/>
              </a:solidFill>
              <a:effectLst/>
              <a:uLnTx/>
              <a:uFillTx/>
              <a:latin typeface="Gotham Light"/>
              <a:ea typeface="+mn-ea"/>
              <a:cs typeface="Arial"/>
            </a:endParaRPr>
          </a:p>
        </p:txBody>
      </p:sp>
      <p:sp>
        <p:nvSpPr>
          <p:cNvPr id="7" name="TextBox 16"/>
          <p:cNvSpPr txBox="1"/>
          <p:nvPr/>
        </p:nvSpPr>
        <p:spPr bwMode="auto">
          <a:xfrm>
            <a:off x="914255" y="3630137"/>
            <a:ext cx="1018045" cy="360868"/>
          </a:xfrm>
          <a:prstGeom prst="rect">
            <a:avLst/>
          </a:prstGeom>
        </p:spPr>
        <p:txBody>
          <a:bodyPr wrap="square" lIns="0" tIns="0" rIns="0" bIns="0" rtlCol="0" anchor="t">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l" defTabSz="914355" eaLnBrk="1" fontAlgn="auto" latinLnBrk="0" hangingPunct="1">
              <a:lnSpc>
                <a:spcPct val="19368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Gotham Light"/>
                <a:ea typeface="+mn-ea"/>
                <a:cs typeface="Arial"/>
              </a:rPr>
              <a:t>Sortie mi-mai</a:t>
            </a:r>
            <a:endParaRPr kumimoji="0" sz="1800" b="0" i="0" u="none" strike="noStrike" kern="0" cap="none" spc="0" normalizeH="0" baseline="0" noProof="0">
              <a:ln>
                <a:noFill/>
              </a:ln>
              <a:solidFill>
                <a:srgbClr val="000000"/>
              </a:solidFill>
              <a:effectLst/>
              <a:uLnTx/>
              <a:uFillTx/>
              <a:latin typeface="Arial"/>
              <a:cs typeface="Arial"/>
            </a:endParaRPr>
          </a:p>
        </p:txBody>
      </p:sp>
      <p:sp>
        <p:nvSpPr>
          <p:cNvPr id="15" name="TextBox 16"/>
          <p:cNvSpPr txBox="1"/>
          <p:nvPr/>
        </p:nvSpPr>
        <p:spPr bwMode="auto">
          <a:xfrm>
            <a:off x="10086462" y="3630137"/>
            <a:ext cx="1358012" cy="360868"/>
          </a:xfrm>
          <a:prstGeom prst="rect">
            <a:avLst/>
          </a:prstGeom>
        </p:spPr>
        <p:txBody>
          <a:bodyPr wrap="square" lIns="0" tIns="0" rIns="0" bIns="0" rtlCol="0" anchor="t">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l" defTabSz="914355" eaLnBrk="1" fontAlgn="auto" latinLnBrk="0" hangingPunct="1">
              <a:lnSpc>
                <a:spcPct val="19368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Gotham Light"/>
                <a:ea typeface="+mn-ea"/>
                <a:cs typeface="Arial"/>
              </a:rPr>
              <a:t>Sortie le 26 avril</a:t>
            </a:r>
            <a:endParaRPr kumimoji="0" lang="en-US" sz="2700" b="1" i="0" u="none" strike="noStrike" kern="0" cap="none" spc="0" normalizeH="0" baseline="0" noProof="0">
              <a:ln>
                <a:noFill/>
              </a:ln>
              <a:solidFill>
                <a:srgbClr val="000000"/>
              </a:solidFill>
              <a:effectLst/>
              <a:uLnTx/>
              <a:uFillTx/>
              <a:latin typeface="Gotham Light"/>
              <a:ea typeface="+mn-ea"/>
              <a:cs typeface="Arial"/>
            </a:endParaRPr>
          </a:p>
        </p:txBody>
      </p:sp>
      <p:sp>
        <p:nvSpPr>
          <p:cNvPr id="20" name="TextBox 16"/>
          <p:cNvSpPr txBox="1"/>
          <p:nvPr/>
        </p:nvSpPr>
        <p:spPr bwMode="auto">
          <a:xfrm>
            <a:off x="7142382" y="3630137"/>
            <a:ext cx="1018045" cy="360868"/>
          </a:xfrm>
          <a:prstGeom prst="rect">
            <a:avLst/>
          </a:prstGeom>
        </p:spPr>
        <p:txBody>
          <a:bodyPr wrap="square" lIns="0" tIns="0" rIns="0" bIns="0" rtlCol="0" anchor="t">
            <a:spAutoFit/>
          </a:bodyPr>
          <a:lstStyle>
            <a:defPPr>
              <a:defRPr lang="fr-FR"/>
            </a:defPPr>
            <a:lvl1pPr marL="0" algn="l" defTabSz="914355">
              <a:defRPr sz="1800">
                <a:solidFill>
                  <a:schemeClr val="tx1"/>
                </a:solidFill>
                <a:latin typeface="+mn-lt"/>
                <a:ea typeface="+mn-ea"/>
                <a:cs typeface="+mn-cs"/>
              </a:defRPr>
            </a:lvl1pPr>
            <a:lvl2pPr marL="457177"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3"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7" algn="l" defTabSz="914355">
              <a:defRPr sz="1800">
                <a:solidFill>
                  <a:schemeClr val="tx1"/>
                </a:solidFill>
                <a:latin typeface="+mn-lt"/>
                <a:ea typeface="+mn-ea"/>
                <a:cs typeface="+mn-cs"/>
              </a:defRPr>
            </a:lvl9pPr>
          </a:lstStyle>
          <a:p>
            <a:pPr marL="0" marR="0" lvl="0" indent="0" algn="l" defTabSz="914355" eaLnBrk="1" fontAlgn="auto" latinLnBrk="0" hangingPunct="1">
              <a:lnSpc>
                <a:spcPct val="19368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Gotham Light"/>
                <a:ea typeface="+mn-ea"/>
                <a:cs typeface="Arial"/>
              </a:rPr>
              <a:t>Sortie mi-mai</a:t>
            </a:r>
            <a:endParaRPr kumimoji="0" sz="1800" b="0" i="0" u="none" strike="noStrike" kern="0" cap="none" spc="0" normalizeH="0" baseline="0" noProof="0">
              <a:ln>
                <a:noFill/>
              </a:ln>
              <a:solidFill>
                <a:srgbClr val="000000"/>
              </a:solidFill>
              <a:effectLst/>
              <a:uLnTx/>
              <a:uFillTx/>
              <a:latin typeface="Arial"/>
              <a:cs typeface="Arial"/>
            </a:endParaRPr>
          </a:p>
        </p:txBody>
      </p:sp>
      <p:grpSp>
        <p:nvGrpSpPr>
          <p:cNvPr id="22" name="Groupe 21"/>
          <p:cNvGrpSpPr/>
          <p:nvPr/>
        </p:nvGrpSpPr>
        <p:grpSpPr bwMode="auto">
          <a:xfrm>
            <a:off x="74587" y="2096672"/>
            <a:ext cx="11855968" cy="1715849"/>
            <a:chOff x="246701" y="3394212"/>
            <a:chExt cx="23711936" cy="3431698"/>
          </a:xfrm>
        </p:grpSpPr>
        <p:pic>
          <p:nvPicPr>
            <p:cNvPr id="23" name="Image 22"/>
            <p:cNvPicPr>
              <a:picLocks noChangeAspect="1"/>
            </p:cNvPicPr>
            <p:nvPr/>
          </p:nvPicPr>
          <p:blipFill>
            <a:blip r:embed="rId5"/>
            <a:srcRect l="1902" t="5590" r="1902" b="42536"/>
            <a:stretch/>
          </p:blipFill>
          <p:spPr bwMode="auto">
            <a:xfrm>
              <a:off x="246701" y="3394212"/>
              <a:ext cx="23711936" cy="3431698"/>
            </a:xfrm>
            <a:prstGeom prst="rect">
              <a:avLst/>
            </a:prstGeom>
          </p:spPr>
        </p:pic>
        <p:pic>
          <p:nvPicPr>
            <p:cNvPr id="24" name="Image 23" descr="Une image contenant Police, Graphique, logo, conception&#10;&#10;Description générée automatiquement"/>
            <p:cNvPicPr>
              <a:picLocks noChangeAspect="1"/>
            </p:cNvPicPr>
            <p:nvPr/>
          </p:nvPicPr>
          <p:blipFill>
            <a:blip r:embed="rId6"/>
            <a:stretch/>
          </p:blipFill>
          <p:spPr bwMode="auto">
            <a:xfrm>
              <a:off x="7635176" y="6033444"/>
              <a:ext cx="2760658" cy="635982"/>
            </a:xfrm>
            <a:prstGeom prst="rect">
              <a:avLst/>
            </a:prstGeom>
          </p:spPr>
        </p:pic>
        <p:pic>
          <p:nvPicPr>
            <p:cNvPr id="26" name="Image 25" descr="Une image contenant Police, Graphique, logo, graphisme&#10;&#10;Description générée automatiquement"/>
            <p:cNvPicPr>
              <a:picLocks noChangeAspect="1"/>
            </p:cNvPicPr>
            <p:nvPr/>
          </p:nvPicPr>
          <p:blipFill>
            <a:blip r:embed="rId7"/>
            <a:stretch/>
          </p:blipFill>
          <p:spPr bwMode="auto">
            <a:xfrm>
              <a:off x="19830239" y="5974971"/>
              <a:ext cx="2813267" cy="721736"/>
            </a:xfrm>
            <a:prstGeom prst="rect">
              <a:avLst/>
            </a:prstGeom>
          </p:spPr>
        </p:pic>
        <p:pic>
          <p:nvPicPr>
            <p:cNvPr id="28" name="Image 27" descr="Une image contenant texte, Police, Graphique, graphisme&#10;&#10;Description générée automatiquement"/>
            <p:cNvPicPr>
              <a:picLocks noChangeAspect="1"/>
            </p:cNvPicPr>
            <p:nvPr/>
          </p:nvPicPr>
          <p:blipFill>
            <a:blip r:embed="rId8"/>
            <a:stretch/>
          </p:blipFill>
          <p:spPr bwMode="auto">
            <a:xfrm>
              <a:off x="1582436" y="5966740"/>
              <a:ext cx="2851366" cy="656879"/>
            </a:xfrm>
            <a:prstGeom prst="rect">
              <a:avLst/>
            </a:prstGeom>
          </p:spPr>
        </p:pic>
        <p:pic>
          <p:nvPicPr>
            <p:cNvPr id="29" name="Image 28" descr="Une image contenant Police, texte, Graphique, logo&#10;&#10;Description générée automatiquement"/>
            <p:cNvPicPr>
              <a:picLocks noChangeAspect="1"/>
            </p:cNvPicPr>
            <p:nvPr/>
          </p:nvPicPr>
          <p:blipFill>
            <a:blip r:embed="rId9"/>
            <a:stretch/>
          </p:blipFill>
          <p:spPr bwMode="auto">
            <a:xfrm>
              <a:off x="13639547" y="6023890"/>
              <a:ext cx="3041927" cy="635981"/>
            </a:xfrm>
            <a:prstGeom prst="rect">
              <a:avLst/>
            </a:prstGeom>
          </p:spPr>
        </p:pic>
      </p:grpSp>
      <p:pic>
        <p:nvPicPr>
          <p:cNvPr id="11" name="Image 10" descr="Une image contenant texte, Police, logo, Graphique&#10;&#10;Description générée automatiquement"/>
          <p:cNvPicPr>
            <a:picLocks noChangeAspect="1"/>
          </p:cNvPicPr>
          <p:nvPr/>
        </p:nvPicPr>
        <p:blipFill>
          <a:blip r:embed="rId10"/>
          <a:srcRect b="-2864"/>
          <a:stretch/>
        </p:blipFill>
        <p:spPr bwMode="auto">
          <a:xfrm>
            <a:off x="390960" y="1462732"/>
            <a:ext cx="1970668" cy="612647"/>
          </a:xfrm>
          <a:prstGeom prst="rect">
            <a:avLst/>
          </a:prstGeom>
        </p:spPr>
      </p:pic>
      <p:sp>
        <p:nvSpPr>
          <p:cNvPr id="13" name="ZoneTexte 12"/>
          <p:cNvSpPr txBox="1"/>
          <p:nvPr/>
        </p:nvSpPr>
        <p:spPr bwMode="auto">
          <a:xfrm>
            <a:off x="2015613" y="1390354"/>
            <a:ext cx="9030353" cy="584775"/>
          </a:xfrm>
          <a:prstGeom prst="rect">
            <a:avLst/>
          </a:prstGeom>
          <a:noFill/>
        </p:spPr>
        <p:txBody>
          <a:bodyPr wrap="square">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rgbClr val="000000"/>
                </a:solidFill>
                <a:effectLst/>
                <a:uLnTx/>
                <a:uFillTx/>
                <a:latin typeface="Gotham Light"/>
                <a:ea typeface="+mn-ea"/>
                <a:cs typeface="Calibri Light"/>
              </a:rPr>
              <a:t>La plateforme rassemble les 4 outils numériques de la livraison pour les jeux et permet de réaliser son inscription préalable à l’obtention du QR Code pour les zones bleues. </a:t>
            </a:r>
            <a:r>
              <a:rPr kumimoji="0" lang="fr-FR" sz="1600" b="0" i="0" u="sng" strike="noStrike" kern="0" cap="none" spc="0" normalizeH="0" baseline="0" noProof="0">
                <a:ln>
                  <a:noFill/>
                </a:ln>
                <a:solidFill>
                  <a:srgbClr val="000000"/>
                </a:solidFill>
                <a:effectLst/>
                <a:uLnTx/>
                <a:uFillTx/>
                <a:latin typeface="Gotham Light"/>
                <a:ea typeface="+mn-ea"/>
                <a:cs typeface="Calibri Light"/>
                <a:hlinkClick r:id="rId11" tooltip="http://www.joptimiz.green/"/>
              </a:rPr>
              <a:t>www.joptimiz.green</a:t>
            </a:r>
            <a:endParaRPr kumimoji="0" lang="fr-FR" sz="1600" b="0" i="0" u="none" strike="noStrike" kern="0" cap="none" spc="0" normalizeH="0" baseline="0" noProof="0">
              <a:ln>
                <a:noFill/>
              </a:ln>
              <a:solidFill>
                <a:srgbClr val="000000"/>
              </a:solidFill>
              <a:effectLst/>
              <a:uLnTx/>
              <a:uFillTx/>
              <a:latin typeface="Gotham Light"/>
              <a:ea typeface="+mn-ea"/>
              <a:cs typeface="Calibri Light"/>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4A386F-81F9-6C7A-A109-1B78FF45D95E}"/>
              </a:ext>
            </a:extLst>
          </p:cNvPr>
          <p:cNvSpPr txBox="1"/>
          <p:nvPr/>
        </p:nvSpPr>
        <p:spPr>
          <a:xfrm>
            <a:off x="814968" y="2736502"/>
            <a:ext cx="10562064" cy="1384995"/>
          </a:xfrm>
          <a:prstGeom prst="rect">
            <a:avLst/>
          </a:prstGeom>
          <a:noFill/>
        </p:spPr>
        <p:txBody>
          <a:bodyPr wrap="square" rtlCol="0">
            <a:spAutoFit/>
          </a:bodyPr>
          <a:lstStyle/>
          <a:p>
            <a:pPr marR="0" lvl="0" algn="l" defTabSz="609493" eaLnBrk="1" fontAlgn="auto" latinLnBrk="0" hangingPunct="1">
              <a:lnSpc>
                <a:spcPct val="100000"/>
              </a:lnSpc>
              <a:spcBef>
                <a:spcPts val="0"/>
              </a:spcBef>
              <a:spcAft>
                <a:spcPts val="0"/>
              </a:spcAft>
              <a:buClrTx/>
              <a:buSzTx/>
              <a:tabLst/>
              <a:defRPr/>
            </a:pPr>
            <a:r>
              <a:rPr lang="fr-FR" sz="2800" b="1" kern="0" dirty="0">
                <a:solidFill>
                  <a:srgbClr val="FFFFFF"/>
                </a:solidFill>
                <a:latin typeface="HelveticaNeue-Bold"/>
                <a:cs typeface="Arial"/>
              </a:rPr>
              <a:t>3. Le parcours des territoires accompagnés</a:t>
            </a:r>
          </a:p>
          <a:p>
            <a:pPr lvl="1" defTabSz="609493">
              <a:defRPr/>
            </a:pPr>
            <a:r>
              <a:rPr kumimoji="0" lang="fr-FR" sz="2800" b="1"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3.1 - Cas illustré : Grand </a:t>
            </a:r>
            <a:r>
              <a:rPr kumimoji="0" lang="fr-FR" sz="2800" b="1" i="0" u="none" strike="noStrike" kern="0" cap="none" spc="0" normalizeH="0" baseline="0" noProof="0" dirty="0" err="1">
                <a:ln>
                  <a:noFill/>
                </a:ln>
                <a:solidFill>
                  <a:prstClr val="white"/>
                </a:solidFill>
                <a:effectLst/>
                <a:uLnTx/>
                <a:uFillTx/>
                <a:latin typeface="Helvetica" panose="020B0604020202020204" pitchFamily="34" charset="0"/>
                <a:cs typeface="Helvetica" panose="020B0604020202020204" pitchFamily="34" charset="0"/>
              </a:rPr>
              <a:t>Angoul</a:t>
            </a:r>
            <a:r>
              <a:rPr lang="fr-FR" sz="2800" b="1" kern="0" dirty="0" err="1">
                <a:solidFill>
                  <a:prstClr val="white"/>
                </a:solidFill>
                <a:latin typeface="Helvetica" panose="020B0604020202020204" pitchFamily="34" charset="0"/>
                <a:cs typeface="Helvetica" panose="020B0604020202020204" pitchFamily="34" charset="0"/>
              </a:rPr>
              <a:t>ême</a:t>
            </a:r>
            <a:r>
              <a:rPr lang="fr-FR" sz="2800" b="1" kern="0" dirty="0">
                <a:solidFill>
                  <a:prstClr val="white"/>
                </a:solidFill>
                <a:latin typeface="Helvetica" panose="020B0604020202020204" pitchFamily="34" charset="0"/>
                <a:cs typeface="Helvetica" panose="020B0604020202020204" pitchFamily="34" charset="0"/>
              </a:rPr>
              <a:t>, une charte en œuvre</a:t>
            </a:r>
          </a:p>
          <a:p>
            <a:pPr lvl="1" defTabSz="609493">
              <a:defRPr/>
            </a:pPr>
            <a:r>
              <a:rPr lang="fr-FR" sz="2800" b="1" kern="0" spc="-1" dirty="0">
                <a:solidFill>
                  <a:srgbClr val="FFFFFF"/>
                </a:solidFill>
                <a:latin typeface="Helvetica" panose="020B0604020202020204" pitchFamily="34" charset="0"/>
                <a:ea typeface="Calibri"/>
                <a:cs typeface="Helvetica" panose="020B0604020202020204" pitchFamily="34" charset="0"/>
              </a:rPr>
              <a:t>3.2 - </a:t>
            </a:r>
            <a:r>
              <a:rPr kumimoji="0" lang="fr-FR" sz="2800" b="1" i="0" u="none" strike="noStrike" kern="0" cap="none" spc="-1" normalizeH="0" baseline="0" noProof="0" dirty="0">
                <a:ln>
                  <a:noFill/>
                </a:ln>
                <a:solidFill>
                  <a:srgbClr val="FFFFFF"/>
                </a:solidFill>
                <a:effectLst/>
                <a:uLnTx/>
                <a:uFillTx/>
                <a:latin typeface="Helvetica" panose="020B0604020202020204" pitchFamily="34" charset="0"/>
                <a:ea typeface="Calibri"/>
                <a:cs typeface="Helvetica" panose="020B0604020202020204" pitchFamily="34" charset="0"/>
              </a:rPr>
              <a:t>120 actions</a:t>
            </a:r>
          </a:p>
        </p:txBody>
      </p:sp>
    </p:spTree>
    <p:extLst>
      <p:ext uri="{BB962C8B-B14F-4D97-AF65-F5344CB8AC3E}">
        <p14:creationId xmlns:p14="http://schemas.microsoft.com/office/powerpoint/2010/main" val="3523913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u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ontenu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ntenu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u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GOUVERNEMENT">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Sommair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F5ECE448430248B8E4D8D3707C2200" ma:contentTypeVersion="13" ma:contentTypeDescription="Create a new document." ma:contentTypeScope="" ma:versionID="a23d8d3abc73c787772a3564b4c29e55">
  <xsd:schema xmlns:xsd="http://www.w3.org/2001/XMLSchema" xmlns:xs="http://www.w3.org/2001/XMLSchema" xmlns:p="http://schemas.microsoft.com/office/2006/metadata/properties" xmlns:ns3="57bb8470-e50c-4b86-b9b4-4ac070e278a7" xmlns:ns4="5fb35af4-0fe3-47bc-a283-f9e0dd17a667" targetNamespace="http://schemas.microsoft.com/office/2006/metadata/properties" ma:root="true" ma:fieldsID="444ad89498b981bee6e3cfba541565c2" ns3:_="" ns4:_="">
    <xsd:import namespace="57bb8470-e50c-4b86-b9b4-4ac070e278a7"/>
    <xsd:import namespace="5fb35af4-0fe3-47bc-a283-f9e0dd17a66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b8470-e50c-4b86-b9b4-4ac070e278a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b35af4-0fe3-47bc-a283-f9e0dd17a6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7bb8470-e50c-4b86-b9b4-4ac070e278a7" xsi:nil="true"/>
  </documentManagement>
</p:properties>
</file>

<file path=customXml/itemProps1.xml><?xml version="1.0" encoding="utf-8"?>
<ds:datastoreItem xmlns:ds="http://schemas.openxmlformats.org/officeDocument/2006/customXml" ds:itemID="{ECB102B6-1E61-44FB-BAE8-FA25EAEE7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b8470-e50c-4b86-b9b4-4ac070e278a7"/>
    <ds:schemaRef ds:uri="5fb35af4-0fe3-47bc-a283-f9e0dd17a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62DB0-0556-4EC7-8202-3FA251C28F9F}">
  <ds:schemaRefs>
    <ds:schemaRef ds:uri="http://schemas.microsoft.com/sharepoint/v3/contenttype/forms"/>
  </ds:schemaRefs>
</ds:datastoreItem>
</file>

<file path=customXml/itemProps3.xml><?xml version="1.0" encoding="utf-8"?>
<ds:datastoreItem xmlns:ds="http://schemas.openxmlformats.org/officeDocument/2006/customXml" ds:itemID="{176E87FA-C3FA-4EBC-9180-5F13120C6A13}">
  <ds:schemaRef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5fb35af4-0fe3-47bc-a283-f9e0dd17a667"/>
    <ds:schemaRef ds:uri="57bb8470-e50c-4b86-b9b4-4ac070e278a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TotalTime>
  <Words>1536</Words>
  <Application>Microsoft Office PowerPoint</Application>
  <PresentationFormat>Grand écran</PresentationFormat>
  <Paragraphs>217</Paragraphs>
  <Slides>19</Slides>
  <Notes>12</Notes>
  <HiddenSlides>0</HiddenSlides>
  <MMClips>0</MMClips>
  <ScaleCrop>false</ScaleCrop>
  <HeadingPairs>
    <vt:vector size="6" baseType="variant">
      <vt:variant>
        <vt:lpstr>Polices utilisées</vt:lpstr>
      </vt:variant>
      <vt:variant>
        <vt:i4>20</vt:i4>
      </vt:variant>
      <vt:variant>
        <vt:lpstr>Thème</vt:lpstr>
      </vt:variant>
      <vt:variant>
        <vt:i4>8</vt:i4>
      </vt:variant>
      <vt:variant>
        <vt:lpstr>Titres des diapositives</vt:lpstr>
      </vt:variant>
      <vt:variant>
        <vt:i4>19</vt:i4>
      </vt:variant>
    </vt:vector>
  </HeadingPairs>
  <TitlesOfParts>
    <vt:vector size="47" baseType="lpstr">
      <vt:lpstr>ＭＳ Ｐゴシック</vt:lpstr>
      <vt:lpstr>Aptos</vt:lpstr>
      <vt:lpstr>Arial</vt:lpstr>
      <vt:lpstr>Calibri</vt:lpstr>
      <vt:lpstr>Calibri Light</vt:lpstr>
      <vt:lpstr>Courier New</vt:lpstr>
      <vt:lpstr>DINPro-Light</vt:lpstr>
      <vt:lpstr>Gotham Light</vt:lpstr>
      <vt:lpstr>Gotham-Medium</vt:lpstr>
      <vt:lpstr>Helvetica</vt:lpstr>
      <vt:lpstr>HelveticaNeue-Bold</vt:lpstr>
      <vt:lpstr>Marianne</vt:lpstr>
      <vt:lpstr>Quicksand</vt:lpstr>
      <vt:lpstr>Roboto Condensed Light</vt:lpstr>
      <vt:lpstr>Segoe UI</vt:lpstr>
      <vt:lpstr>Seravek</vt:lpstr>
      <vt:lpstr>Symbol</vt:lpstr>
      <vt:lpstr>Times New Roman</vt:lpstr>
      <vt:lpstr>Titillium</vt:lpstr>
      <vt:lpstr>Wingdings</vt:lpstr>
      <vt:lpstr>Couverture</vt:lpstr>
      <vt:lpstr>1_Contenu 1</vt:lpstr>
      <vt:lpstr>6_Contenu 1</vt:lpstr>
      <vt:lpstr>Contenu 1</vt:lpstr>
      <vt:lpstr>2_Contenu 1</vt:lpstr>
      <vt:lpstr>3_Contenu 1</vt:lpstr>
      <vt:lpstr>GOUVERNEMENT</vt:lpstr>
      <vt:lpstr>Sommaire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Laia Canavaggia</dc:creator>
  <cp:lastModifiedBy>Jean-André LASSERRE</cp:lastModifiedBy>
  <cp:revision>11</cp:revision>
  <dcterms:created xsi:type="dcterms:W3CDTF">2024-06-13T08:26:48Z</dcterms:created>
  <dcterms:modified xsi:type="dcterms:W3CDTF">2024-06-13T14:04:23Z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F53A4030-AECC-48DB-B2A3-3DF21802A14B</vt:lpwstr>
  </property>
  <property fmtid="{D5CDD505-2E9C-101B-9397-08002B2CF9AE}" pid="3" name="ArticulatePath">
    <vt:lpwstr>2024-06-30_Présentation InTerLUD+ à la CGE_Intervention J-A Lasserre</vt:lpwstr>
  </property>
  <property fmtid="{D5CDD505-2E9C-101B-9397-08002B2CF9AE}" pid="4" name="ContentTypeId">
    <vt:lpwstr>0x010100C0F5ECE448430248B8E4D8D3707C2200</vt:lpwstr>
  </property>
</Properties>
</file>